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325" r:id="rId4"/>
    <p:sldId id="326" r:id="rId5"/>
    <p:sldId id="259" r:id="rId6"/>
    <p:sldId id="301" r:id="rId7"/>
    <p:sldId id="305" r:id="rId8"/>
    <p:sldId id="306" r:id="rId9"/>
    <p:sldId id="307" r:id="rId10"/>
    <p:sldId id="329" r:id="rId11"/>
    <p:sldId id="302" r:id="rId12"/>
    <p:sldId id="330" r:id="rId13"/>
    <p:sldId id="303" r:id="rId14"/>
    <p:sldId id="309" r:id="rId15"/>
    <p:sldId id="362" r:id="rId16"/>
    <p:sldId id="331" r:id="rId17"/>
    <p:sldId id="363" r:id="rId18"/>
    <p:sldId id="364" r:id="rId19"/>
    <p:sldId id="365" r:id="rId20"/>
    <p:sldId id="367" r:id="rId21"/>
    <p:sldId id="368" r:id="rId22"/>
    <p:sldId id="264" r:id="rId23"/>
    <p:sldId id="312" r:id="rId24"/>
    <p:sldId id="313" r:id="rId25"/>
    <p:sldId id="314" r:id="rId26"/>
    <p:sldId id="336" r:id="rId27"/>
    <p:sldId id="318" r:id="rId28"/>
    <p:sldId id="337" r:id="rId29"/>
    <p:sldId id="319" r:id="rId30"/>
    <p:sldId id="320" r:id="rId31"/>
    <p:sldId id="338" r:id="rId32"/>
    <p:sldId id="287" r:id="rId33"/>
    <p:sldId id="322" r:id="rId34"/>
    <p:sldId id="288" r:id="rId35"/>
    <p:sldId id="289" r:id="rId36"/>
    <p:sldId id="327" r:id="rId37"/>
    <p:sldId id="273" r:id="rId38"/>
    <p:sldId id="340" r:id="rId39"/>
    <p:sldId id="291" r:id="rId40"/>
    <p:sldId id="292" r:id="rId41"/>
    <p:sldId id="293" r:id="rId42"/>
    <p:sldId id="294" r:id="rId43"/>
    <p:sldId id="369" r:id="rId44"/>
    <p:sldId id="370" r:id="rId45"/>
    <p:sldId id="279" r:id="rId46"/>
    <p:sldId id="280" r:id="rId47"/>
    <p:sldId id="296" r:id="rId48"/>
    <p:sldId id="297" r:id="rId49"/>
    <p:sldId id="353" r:id="rId50"/>
    <p:sldId id="361" r:id="rId51"/>
    <p:sldId id="357" r:id="rId52"/>
    <p:sldId id="342" r:id="rId53"/>
    <p:sldId id="371" r:id="rId54"/>
    <p:sldId id="344" r:id="rId55"/>
    <p:sldId id="348" r:id="rId56"/>
    <p:sldId id="345" r:id="rId57"/>
    <p:sldId id="346" r:id="rId58"/>
    <p:sldId id="347" r:id="rId59"/>
    <p:sldId id="349" r:id="rId60"/>
    <p:sldId id="350" r:id="rId61"/>
    <p:sldId id="359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ambria Math" panose="02040503050406030204" pitchFamily="18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9E6"/>
    <a:srgbClr val="F026CD"/>
    <a:srgbClr val="56C064"/>
    <a:srgbClr val="000000"/>
    <a:srgbClr val="E2171D"/>
    <a:srgbClr val="FFA73E"/>
    <a:srgbClr val="283AEC"/>
    <a:srgbClr val="C2F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299"/>
  </p:normalViewPr>
  <p:slideViewPr>
    <p:cSldViewPr snapToGrid="0">
      <p:cViewPr varScale="1">
        <p:scale>
          <a:sx n="123" d="100"/>
          <a:sy n="123" d="100"/>
        </p:scale>
        <p:origin x="30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17F01-7AB6-BA41-98AD-293C8C8978D1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91248-950F-9746-880C-113D4C4BB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7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85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 note here about how we are given the closed-form</a:t>
            </a:r>
            <a:r>
              <a:rPr lang="en-US" baseline="0" dirty="0"/>
              <a:t> formula and we are trying to prove that it exactly represents the sequence (</a:t>
            </a:r>
            <a:r>
              <a:rPr lang="en-US" baseline="0" dirty="0" err="1"/>
              <a:t>i.e</a:t>
            </a:r>
            <a:r>
              <a:rPr lang="en-US" baseline="0" dirty="0"/>
              <a:t> it’s not an upper 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2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point out the</a:t>
            </a:r>
            <a:r>
              <a:rPr lang="en-US" baseline="0" dirty="0"/>
              <a:t> difference between the book’s first proof and this elegant proof.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point out the</a:t>
            </a:r>
            <a:r>
              <a:rPr lang="en-US" baseline="0" dirty="0"/>
              <a:t> difference between the book’s first proof and this elegant proof.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1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9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1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1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91248-950F-9746-880C-113D4C4BBD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1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4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5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3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1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8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3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2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0591-14B7-48F4-A618-F5302073F0DC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CA5F5-BD19-43A6-8233-ACE8E9B01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3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5" Type="http://schemas.openxmlformats.org/officeDocument/2006/relationships/image" Target="../media/image51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12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0.png"/><Relationship Id="rId7" Type="http://schemas.openxmlformats.org/officeDocument/2006/relationships/image" Target="../media/image6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2.png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2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4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64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561.png"/><Relationship Id="rId10" Type="http://schemas.openxmlformats.org/officeDocument/2006/relationships/image" Target="../media/image59.png"/><Relationship Id="rId4" Type="http://schemas.openxmlformats.org/officeDocument/2006/relationships/image" Target="../media/image65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8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8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1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73.png"/><Relationship Id="rId5" Type="http://schemas.openxmlformats.org/officeDocument/2006/relationships/image" Target="../media/image63.png"/><Relationship Id="rId10" Type="http://schemas.openxmlformats.org/officeDocument/2006/relationships/image" Target="../media/image72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4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76.png"/><Relationship Id="rId5" Type="http://schemas.openxmlformats.org/officeDocument/2006/relationships/image" Target="../media/image63.png"/><Relationship Id="rId10" Type="http://schemas.openxmlformats.org/officeDocument/2006/relationships/image" Target="../media/image75.png"/><Relationship Id="rId4" Type="http://schemas.openxmlformats.org/officeDocument/2006/relationships/image" Target="../media/image561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250.png"/><Relationship Id="rId3" Type="http://schemas.openxmlformats.org/officeDocument/2006/relationships/image" Target="../media/image3.jpg"/><Relationship Id="rId7" Type="http://schemas.openxmlformats.org/officeDocument/2006/relationships/image" Target="../media/image650.png"/><Relationship Id="rId12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680.png"/><Relationship Id="rId4" Type="http://schemas.openxmlformats.org/officeDocument/2006/relationships/image" Target="../media/image84.png"/><Relationship Id="rId9" Type="http://schemas.openxmlformats.org/officeDocument/2006/relationships/image" Target="../media/image6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250.png"/><Relationship Id="rId3" Type="http://schemas.openxmlformats.org/officeDocument/2006/relationships/image" Target="../media/image3.jpg"/><Relationship Id="rId7" Type="http://schemas.openxmlformats.org/officeDocument/2006/relationships/image" Target="../media/image650.png"/><Relationship Id="rId12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7.png"/><Relationship Id="rId10" Type="http://schemas.openxmlformats.org/officeDocument/2006/relationships/image" Target="../media/image700.png"/><Relationship Id="rId4" Type="http://schemas.openxmlformats.org/officeDocument/2006/relationships/image" Target="../media/image84.png"/><Relationship Id="rId9" Type="http://schemas.openxmlformats.org/officeDocument/2006/relationships/image" Target="../media/image6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250.png"/><Relationship Id="rId3" Type="http://schemas.openxmlformats.org/officeDocument/2006/relationships/image" Target="../media/image3.jpg"/><Relationship Id="rId7" Type="http://schemas.openxmlformats.org/officeDocument/2006/relationships/image" Target="../media/image650.png"/><Relationship Id="rId12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image" Target="../media/image84.png"/><Relationship Id="rId10" Type="http://schemas.openxmlformats.org/officeDocument/2006/relationships/image" Target="../media/image700.png"/><Relationship Id="rId9" Type="http://schemas.openxmlformats.org/officeDocument/2006/relationships/image" Target="../media/image6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.jpg"/><Relationship Id="rId7" Type="http://schemas.openxmlformats.org/officeDocument/2006/relationships/image" Target="../media/image6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15" Type="http://schemas.openxmlformats.org/officeDocument/2006/relationships/image" Target="../media/image83.png"/><Relationship Id="rId10" Type="http://schemas.openxmlformats.org/officeDocument/2006/relationships/image" Target="../media/image700.png"/><Relationship Id="rId4" Type="http://schemas.openxmlformats.org/officeDocument/2006/relationships/image" Target="../media/image820.png"/><Relationship Id="rId9" Type="http://schemas.openxmlformats.org/officeDocument/2006/relationships/image" Target="../media/image670.png"/><Relationship Id="rId1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.jpg"/><Relationship Id="rId7" Type="http://schemas.openxmlformats.org/officeDocument/2006/relationships/image" Target="../media/image650.png"/><Relationship Id="rId2" Type="http://schemas.openxmlformats.org/officeDocument/2006/relationships/image" Target="../media/image85.png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15" Type="http://schemas.openxmlformats.org/officeDocument/2006/relationships/image" Target="../media/image83.png"/><Relationship Id="rId10" Type="http://schemas.openxmlformats.org/officeDocument/2006/relationships/image" Target="../media/image700.png"/><Relationship Id="rId4" Type="http://schemas.openxmlformats.org/officeDocument/2006/relationships/image" Target="../media/image820.png"/><Relationship Id="rId9" Type="http://schemas.openxmlformats.org/officeDocument/2006/relationships/image" Target="../media/image670.png"/><Relationship Id="rId1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.jpg"/><Relationship Id="rId7" Type="http://schemas.openxmlformats.org/officeDocument/2006/relationships/image" Target="../media/image650.png"/><Relationship Id="rId2" Type="http://schemas.openxmlformats.org/officeDocument/2006/relationships/image" Target="../media/image85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6.png"/><Relationship Id="rId15" Type="http://schemas.openxmlformats.org/officeDocument/2006/relationships/image" Target="../media/image83.png"/><Relationship Id="rId10" Type="http://schemas.openxmlformats.org/officeDocument/2006/relationships/image" Target="../media/image700.png"/><Relationship Id="rId4" Type="http://schemas.openxmlformats.org/officeDocument/2006/relationships/image" Target="../media/image820.png"/><Relationship Id="rId9" Type="http://schemas.openxmlformats.org/officeDocument/2006/relationships/image" Target="../media/image670.png"/><Relationship Id="rId1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Strong Induction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2841811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tored Data 31"/>
          <p:cNvSpPr/>
          <p:nvPr/>
        </p:nvSpPr>
        <p:spPr>
          <a:xfrm rot="16200000">
            <a:off x="5525870" y="4561594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ored Data 35"/>
          <p:cNvSpPr/>
          <p:nvPr/>
        </p:nvSpPr>
        <p:spPr>
          <a:xfrm rot="16200000">
            <a:off x="6347647" y="3926623"/>
            <a:ext cx="457197" cy="5235433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77110" y="3146401"/>
            <a:ext cx="984383" cy="435935"/>
          </a:xfrm>
          <a:prstGeom prst="ellipse">
            <a:avLst/>
          </a:prstGeom>
          <a:noFill/>
          <a:ln w="19050">
            <a:solidFill>
              <a:srgbClr val="E2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ounded Rectangle 80"/>
              <p:cNvSpPr/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ounded 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/>
          <p:cNvSpPr/>
          <p:nvPr/>
        </p:nvSpPr>
        <p:spPr>
          <a:xfrm>
            <a:off x="6948061" y="5570815"/>
            <a:ext cx="978872" cy="689832"/>
          </a:xfrm>
          <a:prstGeom prst="ellipse">
            <a:avLst/>
          </a:prstGeom>
          <a:noFill/>
          <a:ln w="19050">
            <a:solidFill>
              <a:srgbClr val="E2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36" idx="2"/>
          </p:cNvCxnSpPr>
          <p:nvPr/>
        </p:nvCxnSpPr>
        <p:spPr>
          <a:xfrm>
            <a:off x="9193962" y="6544339"/>
            <a:ext cx="930683" cy="5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5702603B-6EA1-C147-AD24-F67D6EFE3588}"/>
                  </a:ext>
                </a:extLst>
              </p:cNvPr>
              <p:cNvSpPr/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5702603B-6EA1-C147-AD24-F67D6EFE3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1488BCC5-5497-6D4E-9AF2-0998C80562D4}"/>
                  </a:ext>
                </a:extLst>
              </p:cNvPr>
              <p:cNvSpPr/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1488BCC5-5497-6D4E-9AF2-0998C8056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B7F41B9-8CBC-E04A-BAE7-66A4E38AA388}"/>
                  </a:ext>
                </a:extLst>
              </p:cNvPr>
              <p:cNvSpPr/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B7F41B9-8CBC-E04A-BAE7-66A4E38AA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51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tored Data 30"/>
          <p:cNvSpPr/>
          <p:nvPr/>
        </p:nvSpPr>
        <p:spPr>
          <a:xfrm rot="16200000">
            <a:off x="5525870" y="4561594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ored Data 31"/>
          <p:cNvSpPr/>
          <p:nvPr/>
        </p:nvSpPr>
        <p:spPr>
          <a:xfrm rot="16200000">
            <a:off x="6455573" y="3818697"/>
            <a:ext cx="457197" cy="5451285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ounded Rectangle 99"/>
              <p:cNvSpPr/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ounded 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A900B11E-5D10-6241-90F2-2B1C8DDE36C8}"/>
                  </a:ext>
                </a:extLst>
              </p:cNvPr>
              <p:cNvSpPr/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A900B11E-5D10-6241-90F2-2B1C8DDE3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57DECF34-82D9-A947-9C83-10CF1B14F3C1}"/>
                  </a:ext>
                </a:extLst>
              </p:cNvPr>
              <p:cNvSpPr/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57DECF34-82D9-A947-9C83-10CF1B14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DF37DB3-84AE-CC4A-9290-3C1004C8C161}"/>
                  </a:ext>
                </a:extLst>
              </p:cNvPr>
              <p:cNvSpPr/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DF37DB3-84AE-CC4A-9290-3C1004C8C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00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tored Data 30"/>
          <p:cNvSpPr/>
          <p:nvPr/>
        </p:nvSpPr>
        <p:spPr>
          <a:xfrm rot="16200000">
            <a:off x="5525870" y="4561594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ored Data 31"/>
          <p:cNvSpPr/>
          <p:nvPr/>
        </p:nvSpPr>
        <p:spPr>
          <a:xfrm rot="16200000">
            <a:off x="6455573" y="3818697"/>
            <a:ext cx="457197" cy="5451285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ounded Rectangle 99"/>
              <p:cNvSpPr/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ounded 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Notched Right Arrow 3"/>
          <p:cNvSpPr/>
          <p:nvPr/>
        </p:nvSpPr>
        <p:spPr>
          <a:xfrm>
            <a:off x="9193962" y="5860707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8A1606D-BD29-6342-A966-D397271B2DF5}"/>
                  </a:ext>
                </a:extLst>
              </p:cNvPr>
              <p:cNvSpPr/>
              <p:nvPr/>
            </p:nvSpPr>
            <p:spPr>
              <a:xfrm>
                <a:off x="10388112" y="565001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8A1606D-BD29-6342-A966-D397271B2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112" y="5650019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92841AE-5EAA-904D-914C-33113C2D0538}"/>
                  </a:ext>
                </a:extLst>
              </p:cNvPr>
              <p:cNvSpPr/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92841AE-5EAA-904D-914C-33113C2D0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E8ED7DF-C791-EC47-8D0F-C68B83B1D659}"/>
                  </a:ext>
                </a:extLst>
              </p:cNvPr>
              <p:cNvSpPr/>
              <p:nvPr/>
            </p:nvSpPr>
            <p:spPr>
              <a:xfrm>
                <a:off x="9498822" y="5642320"/>
                <a:ext cx="793074" cy="557837"/>
              </a:xfrm>
              <a:prstGeom prst="roundRect">
                <a:avLst/>
              </a:prstGeom>
              <a:gradFill>
                <a:gsLst>
                  <a:gs pos="26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E8ED7DF-C791-EC47-8D0F-C68B83B1D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822" y="5642320"/>
                <a:ext cx="793074" cy="55783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7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tored Data 28"/>
          <p:cNvSpPr/>
          <p:nvPr/>
        </p:nvSpPr>
        <p:spPr>
          <a:xfrm rot="16200000">
            <a:off x="2123452" y="439147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ored Data 29"/>
          <p:cNvSpPr/>
          <p:nvPr/>
        </p:nvSpPr>
        <p:spPr>
          <a:xfrm rot="16200000">
            <a:off x="3328003" y="3373727"/>
            <a:ext cx="457197" cy="6000981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8549585" y="570856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776416" y="5712102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992612" y="5705010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ounded 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Notched Right Arrow 79"/>
          <p:cNvSpPr/>
          <p:nvPr/>
        </p:nvSpPr>
        <p:spPr>
          <a:xfrm>
            <a:off x="6495169" y="5719765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ounded Rectangle 80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ounded 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1FBD746-5F30-F141-8CE8-AE24D61757D9}"/>
                  </a:ext>
                </a:extLst>
              </p:cNvPr>
              <p:cNvSpPr/>
              <p:nvPr/>
            </p:nvSpPr>
            <p:spPr>
              <a:xfrm>
                <a:off x="7767397" y="5449003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1FBD746-5F30-F141-8CE8-AE24D6175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97" y="5449003"/>
                <a:ext cx="637272" cy="55783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74CED39-790C-1749-9E9F-434A999E07BD}"/>
                  </a:ext>
                </a:extLst>
              </p:cNvPr>
              <p:cNvSpPr/>
              <p:nvPr/>
            </p:nvSpPr>
            <p:spPr>
              <a:xfrm>
                <a:off x="5966279" y="548311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74CED39-790C-1749-9E9F-434A999E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79" y="5483110"/>
                <a:ext cx="455908" cy="54244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DEB13B65-E21C-ED4D-9A7E-AE0641211907}"/>
                  </a:ext>
                </a:extLst>
              </p:cNvPr>
              <p:cNvSpPr/>
              <p:nvPr/>
            </p:nvSpPr>
            <p:spPr>
              <a:xfrm>
                <a:off x="6875567" y="5464399"/>
                <a:ext cx="793074" cy="557837"/>
              </a:xfrm>
              <a:prstGeom prst="roundRect">
                <a:avLst/>
              </a:prstGeom>
              <a:gradFill>
                <a:gsLst>
                  <a:gs pos="26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DEB13B65-E21C-ED4D-9A7E-AE0641211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567" y="5464399"/>
                <a:ext cx="793074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23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3849951" y="3064186"/>
            <a:ext cx="457197" cy="6960305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/>
              <p:cNvSpPr/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60" name="Rounded 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/>
          <p:nvPr/>
        </p:nvSpPr>
        <p:spPr>
          <a:xfrm>
            <a:off x="10792052" y="5687048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018883" y="5690586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235079" y="568349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786801" y="5463356"/>
                <a:ext cx="625823" cy="557837"/>
              </a:xfrm>
              <a:prstGeom prst="roundRect">
                <a:avLst/>
              </a:prstGeom>
              <a:gradFill>
                <a:gsLst>
                  <a:gs pos="25000">
                    <a:schemeClr val="accent6">
                      <a:lumMod val="60000"/>
                      <a:lumOff val="40000"/>
                    </a:schemeClr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01" y="5463356"/>
                <a:ext cx="625823" cy="55783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Notched Right Arrow 66"/>
          <p:cNvSpPr/>
          <p:nvPr/>
        </p:nvSpPr>
        <p:spPr>
          <a:xfrm>
            <a:off x="7450537" y="5651601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/>
              <p:cNvSpPr/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+3</a:t>
                </a:r>
              </a:p>
            </p:txBody>
          </p:sp>
        </mc:Choice>
        <mc:Fallback xmlns="">
          <p:sp>
            <p:nvSpPr>
              <p:cNvPr id="70" name="Rounded 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le 70"/>
              <p:cNvSpPr/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+4</a:t>
                </a:r>
              </a:p>
            </p:txBody>
          </p:sp>
        </mc:Choice>
        <mc:Fallback xmlns="">
          <p:sp>
            <p:nvSpPr>
              <p:cNvPr id="71" name="Rounded 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03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3849951" y="3064186"/>
            <a:ext cx="457197" cy="6960305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/>
              <p:cNvSpPr/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60" name="Rounded 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/>
          <p:nvPr/>
        </p:nvSpPr>
        <p:spPr>
          <a:xfrm>
            <a:off x="10792052" y="5687048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018883" y="5690586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235079" y="568349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786801" y="5463356"/>
                <a:ext cx="625823" cy="557837"/>
              </a:xfrm>
              <a:prstGeom prst="roundRect">
                <a:avLst/>
              </a:prstGeom>
              <a:gradFill>
                <a:gsLst>
                  <a:gs pos="25000">
                    <a:schemeClr val="accent6">
                      <a:lumMod val="60000"/>
                      <a:lumOff val="40000"/>
                    </a:schemeClr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01" y="5463356"/>
                <a:ext cx="625823" cy="55783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Notched Right Arrow 66"/>
          <p:cNvSpPr/>
          <p:nvPr/>
        </p:nvSpPr>
        <p:spPr>
          <a:xfrm>
            <a:off x="7450537" y="5651601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/>
              <p:cNvSpPr/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+3</a:t>
                </a:r>
              </a:p>
            </p:txBody>
          </p:sp>
        </mc:Choice>
        <mc:Fallback xmlns="">
          <p:sp>
            <p:nvSpPr>
              <p:cNvPr id="70" name="Rounded 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le 70"/>
              <p:cNvSpPr/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+4</a:t>
                </a:r>
              </a:p>
            </p:txBody>
          </p:sp>
        </mc:Choice>
        <mc:Fallback xmlns="">
          <p:sp>
            <p:nvSpPr>
              <p:cNvPr id="71" name="Rounded 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24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6684" y="1825625"/>
                <a:ext cx="10515600" cy="4351338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684" y="1825625"/>
                <a:ext cx="10515600" cy="4351338"/>
              </a:xfrm>
              <a:blipFill>
                <a:blip r:embed="rId2"/>
                <a:stretch>
                  <a:fillRect l="-965" t="-2632" r="-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3849951" y="3064186"/>
            <a:ext cx="457197" cy="6960305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/>
              <p:cNvSpPr/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60" name="Rounded 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Notched Right Arrow 66"/>
          <p:cNvSpPr/>
          <p:nvPr/>
        </p:nvSpPr>
        <p:spPr>
          <a:xfrm>
            <a:off x="7450537" y="5651601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9609595" y="2679832"/>
            <a:ext cx="413804" cy="279458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/>
          <p:cNvSpPr/>
          <p:nvPr/>
        </p:nvSpPr>
        <p:spPr>
          <a:xfrm rot="20554761">
            <a:off x="8380417" y="4220509"/>
            <a:ext cx="883079" cy="187539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792052" y="5687048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018883" y="5690586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235079" y="568349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/>
              <p:cNvSpPr/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+3</a:t>
                </a:r>
              </a:p>
            </p:txBody>
          </p:sp>
        </mc:Choice>
        <mc:Fallback xmlns="">
          <p:sp>
            <p:nvSpPr>
              <p:cNvPr id="41" name="Rounded 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+4</a:t>
                </a:r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48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>
                    <a:solidFill>
                      <a:srgbClr val="00B050"/>
                    </a:solidFill>
                  </a:rPr>
                </a:b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blipFill>
                <a:blip r:embed="rId2"/>
                <a:stretch>
                  <a:fillRect l="-909" t="-2035" r="-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3849951" y="3064186"/>
            <a:ext cx="457197" cy="6960305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/>
              <p:cNvSpPr/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60" name="Rounded 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19" y="5463355"/>
                <a:ext cx="637272" cy="55783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Notched Right Arrow 66"/>
          <p:cNvSpPr/>
          <p:nvPr/>
        </p:nvSpPr>
        <p:spPr>
          <a:xfrm>
            <a:off x="7450537" y="5651601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10792052" y="5687048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018883" y="5690586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235079" y="568349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925" y="5472199"/>
                <a:ext cx="637272" cy="557837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/>
              <p:cNvSpPr/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+3</a:t>
                </a:r>
              </a:p>
            </p:txBody>
          </p:sp>
        </mc:Choice>
        <mc:Fallback xmlns="">
          <p:sp>
            <p:nvSpPr>
              <p:cNvPr id="41" name="Rounded 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338" y="5476091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+4</a:t>
                </a:r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754" y="5461334"/>
                <a:ext cx="63727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98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>
                    <a:solidFill>
                      <a:srgbClr val="00B050"/>
                    </a:solidFill>
                  </a:rPr>
                </a:b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blipFill>
                <a:blip r:embed="rId2"/>
                <a:stretch>
                  <a:fillRect l="-909" t="-2035" r="-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4336007" y="2578129"/>
            <a:ext cx="457197" cy="7932417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Notched Right Arrow 4"/>
          <p:cNvSpPr/>
          <p:nvPr/>
        </p:nvSpPr>
        <p:spPr>
          <a:xfrm rot="21098116" flipV="1">
            <a:off x="3697717" y="4207163"/>
            <a:ext cx="5718748" cy="252026"/>
          </a:xfrm>
          <a:prstGeom prst="notchedRightArrow">
            <a:avLst/>
          </a:prstGeom>
          <a:solidFill>
            <a:srgbClr val="000000">
              <a:alpha val="32941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792052" y="5687048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018883" y="5690586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235079" y="568349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10059715" y="547219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715" y="5472199"/>
                <a:ext cx="637272" cy="55783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386334" y="5461334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+4</a:t>
                </a:r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334" y="5461334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/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/>
              <p:nvPr/>
            </p:nvSpPr>
            <p:spPr>
              <a:xfrm>
                <a:off x="8690937" y="5476091"/>
                <a:ext cx="637272" cy="557837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+3</a:t>
                </a: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937" y="5476091"/>
                <a:ext cx="637272" cy="55783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Notched Right Arrow 31">
            <a:extLst>
              <a:ext uri="{FF2B5EF4-FFF2-40B4-BE49-F238E27FC236}">
                <a16:creationId xmlns:a16="http://schemas.microsoft.com/office/drawing/2014/main" id="{8E9E8B47-CBB1-0C43-BD2C-0E2BBFCBB84E}"/>
              </a:ext>
            </a:extLst>
          </p:cNvPr>
          <p:cNvSpPr/>
          <p:nvPr/>
        </p:nvSpPr>
        <p:spPr>
          <a:xfrm>
            <a:off x="8389726" y="5643458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dirty="0">
                    <a:solidFill>
                      <a:srgbClr val="00B050"/>
                    </a:solidFill>
                  </a:rPr>
                </a:b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blipFill>
                <a:blip r:embed="rId2"/>
                <a:stretch>
                  <a:fillRect l="-909" t="-2035" r="-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4336007" y="2578129"/>
            <a:ext cx="457197" cy="7932417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10792052" y="5687048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018883" y="5690586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235079" y="5683494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10059715" y="5472199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715" y="5472199"/>
                <a:ext cx="637272" cy="55783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386334" y="5461334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+4</a:t>
                </a:r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334" y="5461334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/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/>
              <p:nvPr/>
            </p:nvSpPr>
            <p:spPr>
              <a:xfrm>
                <a:off x="8690937" y="5476091"/>
                <a:ext cx="637272" cy="557837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+3</a:t>
                </a: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937" y="5476091"/>
                <a:ext cx="637272" cy="55783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Notched Right Arrow 31">
            <a:extLst>
              <a:ext uri="{FF2B5EF4-FFF2-40B4-BE49-F238E27FC236}">
                <a16:creationId xmlns:a16="http://schemas.microsoft.com/office/drawing/2014/main" id="{8E9E8B47-CBB1-0C43-BD2C-0E2BBFCBB84E}"/>
              </a:ext>
            </a:extLst>
          </p:cNvPr>
          <p:cNvSpPr/>
          <p:nvPr/>
        </p:nvSpPr>
        <p:spPr>
          <a:xfrm>
            <a:off x="8389726" y="5643458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recall the weak induction principle for a moment</a:t>
            </a:r>
          </a:p>
        </p:txBody>
      </p:sp>
    </p:spTree>
    <p:extLst>
      <p:ext uri="{BB962C8B-B14F-4D97-AF65-F5344CB8AC3E}">
        <p14:creationId xmlns:p14="http://schemas.microsoft.com/office/powerpoint/2010/main" val="190884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dirty="0">
                    <a:solidFill>
                      <a:srgbClr val="00B050"/>
                    </a:solidFill>
                  </a:rPr>
                </a:b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blipFill>
                <a:blip r:embed="rId2"/>
                <a:stretch>
                  <a:fillRect l="-909" t="-2035" r="-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4817910" y="2096225"/>
            <a:ext cx="450821" cy="8889848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11233125" y="573007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459956" y="573361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676152" y="572652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10594183" y="5539046"/>
                <a:ext cx="473201" cy="440726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183" y="5539046"/>
                <a:ext cx="473201" cy="44072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676795" y="5461334"/>
                <a:ext cx="804918" cy="607844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95" y="5461334"/>
                <a:ext cx="804918" cy="607844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/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/>
              <p:nvPr/>
            </p:nvSpPr>
            <p:spPr>
              <a:xfrm>
                <a:off x="8508048" y="5467263"/>
                <a:ext cx="825242" cy="57776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048" y="5467263"/>
                <a:ext cx="825242" cy="57776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Notched Right Arrow 31">
            <a:extLst>
              <a:ext uri="{FF2B5EF4-FFF2-40B4-BE49-F238E27FC236}">
                <a16:creationId xmlns:a16="http://schemas.microsoft.com/office/drawing/2014/main" id="{8E9E8B47-CBB1-0C43-BD2C-0E2BBFCBB84E}"/>
              </a:ext>
            </a:extLst>
          </p:cNvPr>
          <p:cNvSpPr/>
          <p:nvPr/>
        </p:nvSpPr>
        <p:spPr>
          <a:xfrm>
            <a:off x="9358624" y="5690586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Notched Right Arrow 26">
            <a:extLst>
              <a:ext uri="{FF2B5EF4-FFF2-40B4-BE49-F238E27FC236}">
                <a16:creationId xmlns:a16="http://schemas.microsoft.com/office/drawing/2014/main" id="{DF6A6C9E-4E42-4449-9747-F0AC742C3846}"/>
              </a:ext>
            </a:extLst>
          </p:cNvPr>
          <p:cNvSpPr/>
          <p:nvPr/>
        </p:nvSpPr>
        <p:spPr>
          <a:xfrm rot="20479846" flipV="1">
            <a:off x="3666304" y="4392376"/>
            <a:ext cx="3739191" cy="314922"/>
          </a:xfrm>
          <a:prstGeom prst="notchedRightArrow">
            <a:avLst/>
          </a:prstGeom>
          <a:solidFill>
            <a:srgbClr val="000000">
              <a:alpha val="32941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r>
                  <a:rPr lang="en-US" b="1" i="1" dirty="0"/>
                  <a:t>Then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 is also true</a:t>
                </a:r>
              </a:p>
              <a:p>
                <a:pPr lvl="1"/>
                <a:r>
                  <a:rPr lang="en-US" dirty="0"/>
                  <a:t>But then, so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since we can simply </a:t>
                </a:r>
                <a:r>
                  <a:rPr lang="en-US" b="1" dirty="0">
                    <a:solidFill>
                      <a:srgbClr val="00B050"/>
                    </a:solidFill>
                  </a:rPr>
                  <a:t>expand </a:t>
                </a:r>
                <a:r>
                  <a:rPr lang="en-US" b="1" dirty="0">
                    <a:solidFill>
                      <a:srgbClr val="7030A0"/>
                    </a:solidFill>
                  </a:rPr>
                  <a:t>the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net </a:t>
                </a:r>
                <a:r>
                  <a:rPr lang="en-US" b="1" dirty="0"/>
                  <a:t>to include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mr-IN" dirty="0">
                    <a:solidFill>
                      <a:srgbClr val="00B050"/>
                    </a:solidFill>
                  </a:rPr>
                  <a:t>…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		</a:t>
                </a:r>
                <a:r>
                  <a:rPr lang="en-US" dirty="0">
                    <a:solidFill>
                      <a:srgbClr val="EC79E6"/>
                    </a:solidFill>
                  </a:rPr>
                  <a:t>And, generally,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EC79E6"/>
                    </a:solidFill>
                  </a:rPr>
                  <a:t> </a:t>
                </a:r>
                <a:r>
                  <a:rPr lang="en-US" dirty="0">
                    <a:solidFill>
                      <a:srgbClr val="EC79E6"/>
                    </a:solidFill>
                    <a:sym typeface="Wingdings" pitchFamily="2" charset="2"/>
                  </a:rPr>
                  <a:t></a:t>
                </a:r>
                <a:br>
                  <a:rPr lang="en-US" dirty="0">
                    <a:solidFill>
                      <a:srgbClr val="00B050"/>
                    </a:solidFill>
                  </a:rPr>
                </a:b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  <a:sym typeface="Wingdings" pitchFamily="2" charset="2"/>
                  </a:rPr>
                  <a:t>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79" y="1704264"/>
                <a:ext cx="11166281" cy="4351338"/>
              </a:xfrm>
              <a:blipFill>
                <a:blip r:embed="rId2"/>
                <a:stretch>
                  <a:fillRect l="-909" t="-2035" r="-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tored Data 37"/>
          <p:cNvSpPr/>
          <p:nvPr/>
        </p:nvSpPr>
        <p:spPr>
          <a:xfrm rot="16200000">
            <a:off x="2165738" y="4561593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ored Data 38"/>
          <p:cNvSpPr/>
          <p:nvPr/>
        </p:nvSpPr>
        <p:spPr>
          <a:xfrm rot="16200000">
            <a:off x="5275111" y="1639023"/>
            <a:ext cx="450821" cy="9804251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45598" y="5487595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336191" y="5479899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116274" y="5479899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19820" y="5479898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97837" y="5464401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8" y="5581617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4" y="559820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214" y="5612617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5" y="5581612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/>
              <p:cNvSpPr/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solidFill>
                <a:srgbClr val="EC7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184" y="5448890"/>
                <a:ext cx="455908" cy="5424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/>
              <p:cNvSpPr/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ounded 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50" y="5464399"/>
                <a:ext cx="455908" cy="542441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/>
              <p:cNvSpPr/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solidFill>
                <a:srgbClr val="EC7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6" name="Rounded 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294" y="5467941"/>
                <a:ext cx="809648" cy="5620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946" y="5467941"/>
                <a:ext cx="455908" cy="542441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/>
              <p:cNvSpPr/>
              <p:nvPr/>
            </p:nvSpPr>
            <p:spPr>
              <a:xfrm>
                <a:off x="10820102" y="5479124"/>
                <a:ext cx="1165502" cy="514608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94000">
                    <a:srgbClr val="C00000"/>
                  </a:gs>
                </a:gsLst>
                <a:lin ang="5400000" scaled="1"/>
              </a:gra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ounded 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02" y="5479124"/>
                <a:ext cx="1165502" cy="51460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/>
              <p:cNvSpPr/>
              <p:nvPr/>
            </p:nvSpPr>
            <p:spPr>
              <a:xfrm>
                <a:off x="9676795" y="5461334"/>
                <a:ext cx="804918" cy="607844"/>
              </a:xfrm>
              <a:prstGeom prst="roundRect">
                <a:avLst/>
              </a:prstGeom>
              <a:solidFill>
                <a:srgbClr val="EC7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95" y="5461334"/>
                <a:ext cx="804918" cy="607844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/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solidFill>
                <a:srgbClr val="EC7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987B777-CDE6-C849-B510-9DD4FA270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84" y="5496015"/>
                <a:ext cx="854142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/>
              <p:nvPr/>
            </p:nvSpPr>
            <p:spPr>
              <a:xfrm>
                <a:off x="8508048" y="5467263"/>
                <a:ext cx="825242" cy="577761"/>
              </a:xfrm>
              <a:prstGeom prst="roundRect">
                <a:avLst/>
              </a:prstGeom>
              <a:solidFill>
                <a:srgbClr val="EC7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97D5CCC-66C5-3A4A-8426-4DEE2951B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048" y="5467263"/>
                <a:ext cx="825242" cy="57776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Notched Right Arrow 31">
            <a:extLst>
              <a:ext uri="{FF2B5EF4-FFF2-40B4-BE49-F238E27FC236}">
                <a16:creationId xmlns:a16="http://schemas.microsoft.com/office/drawing/2014/main" id="{8E9E8B47-CBB1-0C43-BD2C-0E2BBFCBB84E}"/>
              </a:ext>
            </a:extLst>
          </p:cNvPr>
          <p:cNvSpPr/>
          <p:nvPr/>
        </p:nvSpPr>
        <p:spPr>
          <a:xfrm>
            <a:off x="10506401" y="5679822"/>
            <a:ext cx="304860" cy="19903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0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40092" y="56500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00256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003802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81819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61901" y="5634522"/>
            <a:ext cx="55147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156425" y="56059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77056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33"/>
              <p:cNvSpPr>
                <a:spLocks noGrp="1"/>
              </p:cNvSpPr>
              <p:nvPr>
                <p:ph idx="1"/>
              </p:nvPr>
            </p:nvSpPr>
            <p:spPr>
              <a:xfrm>
                <a:off x="606203" y="1841122"/>
                <a:ext cx="10515600" cy="1699520"/>
              </a:xfrm>
            </p:spPr>
            <p:txBody>
              <a:bodyPr/>
              <a:lstStyle/>
              <a:p>
                <a:r>
                  <a:rPr lang="en-US" dirty="0"/>
                  <a:t>We want to prove a statement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Content Placeholder 3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203" y="1841122"/>
                <a:ext cx="10515600" cy="1699520"/>
              </a:xfrm>
              <a:blipFill rotWithShape="0">
                <a:blip r:embed="rId7"/>
                <a:stretch>
                  <a:fillRect l="-1043" t="-5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9848003" y="56119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16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9156425" y="56059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ounded Rectangle 68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9848003" y="56119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tored Data 32"/>
          <p:cNvSpPr/>
          <p:nvPr/>
        </p:nvSpPr>
        <p:spPr>
          <a:xfrm rot="16200000">
            <a:off x="4754772" y="4089780"/>
            <a:ext cx="343919" cy="4573280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7800" y="6213321"/>
            <a:ext cx="22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“Safety Net” Applied!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9156425" y="56059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9848003" y="56119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2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tored Data 33"/>
          <p:cNvSpPr/>
          <p:nvPr/>
        </p:nvSpPr>
        <p:spPr>
          <a:xfrm rot="16200000">
            <a:off x="4754772" y="4089780"/>
            <a:ext cx="343919" cy="4573280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7800" y="6213321"/>
            <a:ext cx="223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“Safety Net” Applied!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9156425" y="56059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9848003" y="56119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gradFill>
            <a:gsLst>
              <a:gs pos="25000">
                <a:srgbClr val="0070C0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gradFill>
            <a:gsLst>
              <a:gs pos="25000">
                <a:srgbClr val="0070C0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gradFill>
            <a:gsLst>
              <a:gs pos="25000">
                <a:srgbClr val="0070C0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gradFill>
            <a:gsLst>
              <a:gs pos="25000">
                <a:srgbClr val="0070C0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gradFill>
            <a:gsLst>
              <a:gs pos="25000">
                <a:srgbClr val="0070C0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gradFill>
            <a:gsLst>
              <a:gs pos="25000">
                <a:srgbClr val="0070C0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/>
              <p:cNvSpPr/>
              <p:nvPr/>
            </p:nvSpPr>
            <p:spPr>
              <a:xfrm>
                <a:off x="8875108" y="5605911"/>
                <a:ext cx="794637" cy="542441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ounded 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108" y="5605911"/>
                <a:ext cx="794637" cy="5424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gradFill>
            <a:gsLst>
              <a:gs pos="25000">
                <a:schemeClr val="accent4"/>
              </a:gs>
              <a:gs pos="81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ounded Rectangle 55"/>
              <p:cNvSpPr/>
              <p:nvPr/>
            </p:nvSpPr>
            <p:spPr>
              <a:xfrm>
                <a:off x="8302733" y="5619016"/>
                <a:ext cx="455908" cy="542441"/>
              </a:xfrm>
              <a:prstGeom prst="roundRect">
                <a:avLst/>
              </a:prstGeom>
              <a:gradFill>
                <a:gsLst>
                  <a:gs pos="25000">
                    <a:schemeClr val="accent4"/>
                  </a:gs>
                  <a:gs pos="81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ounded 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733" y="5619016"/>
                <a:ext cx="455908" cy="54244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/>
              <p:cNvSpPr/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ored Data 28"/>
          <p:cNvSpPr/>
          <p:nvPr/>
        </p:nvSpPr>
        <p:spPr>
          <a:xfrm rot="16200000">
            <a:off x="4784918" y="4089301"/>
            <a:ext cx="215241" cy="4641669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ored Data 29"/>
          <p:cNvSpPr/>
          <p:nvPr/>
        </p:nvSpPr>
        <p:spPr>
          <a:xfrm rot="16200000">
            <a:off x="5544548" y="3643905"/>
            <a:ext cx="309637" cy="6118551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70" y="6275586"/>
            <a:ext cx="23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“Safety Net” </a:t>
            </a:r>
            <a:r>
              <a:rPr lang="en-US" dirty="0">
                <a:solidFill>
                  <a:srgbClr val="00B050"/>
                </a:solidFill>
              </a:rPr>
              <a:t>Extended!</a:t>
            </a:r>
          </a:p>
        </p:txBody>
      </p:sp>
    </p:spTree>
    <p:extLst>
      <p:ext uri="{BB962C8B-B14F-4D97-AF65-F5344CB8AC3E}">
        <p14:creationId xmlns:p14="http://schemas.microsoft.com/office/powerpoint/2010/main" val="164407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sz="2600" dirty="0"/>
                  <a:t>We attempt to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600" b="0" i="1" smtClean="0">
                        <a:solidFill>
                          <a:srgbClr val="E2171D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sz="2600" i="1" dirty="0">
                  <a:solidFill>
                    <a:srgbClr val="E2171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9000369" y="5605911"/>
            <a:ext cx="611964" cy="542441"/>
          </a:xfrm>
          <a:prstGeom prst="roundRect">
            <a:avLst/>
          </a:prstGeom>
          <a:gradFill>
            <a:gsLst>
              <a:gs pos="25000">
                <a:schemeClr val="accent4"/>
              </a:gs>
              <a:gs pos="81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ounded Rectangle 90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ounded Rectangle 93"/>
              <p:cNvSpPr/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ounded 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tored Data 97"/>
          <p:cNvSpPr/>
          <p:nvPr/>
        </p:nvSpPr>
        <p:spPr>
          <a:xfrm rot="16200000">
            <a:off x="4784918" y="4089301"/>
            <a:ext cx="215241" cy="4641669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ored Data 98"/>
          <p:cNvSpPr/>
          <p:nvPr/>
        </p:nvSpPr>
        <p:spPr>
          <a:xfrm rot="16200000">
            <a:off x="5544548" y="3643905"/>
            <a:ext cx="309637" cy="6118551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79370" y="6275586"/>
            <a:ext cx="23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“Safety Net” </a:t>
            </a:r>
            <a:r>
              <a:rPr lang="en-US" dirty="0">
                <a:solidFill>
                  <a:srgbClr val="00B050"/>
                </a:solidFill>
              </a:rPr>
              <a:t>Extended!</a:t>
            </a:r>
          </a:p>
        </p:txBody>
      </p:sp>
      <p:sp>
        <p:nvSpPr>
          <p:cNvPr id="4" name="Right Arrow 3"/>
          <p:cNvSpPr/>
          <p:nvPr/>
        </p:nvSpPr>
        <p:spPr>
          <a:xfrm>
            <a:off x="8758641" y="5854985"/>
            <a:ext cx="241728" cy="13319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07266" y="5348179"/>
            <a:ext cx="6553547" cy="1105786"/>
          </a:xfrm>
          <a:prstGeom prst="ellipse">
            <a:avLst/>
          </a:prstGeom>
          <a:noFill/>
          <a:ln w="25400">
            <a:solidFill>
              <a:srgbClr val="5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36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sz="2600" dirty="0"/>
                  <a:t>We attempt to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sz="2600" i="1" dirty="0">
                  <a:solidFill>
                    <a:srgbClr val="E2171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9000369" y="5605911"/>
            <a:ext cx="611964" cy="542441"/>
          </a:xfrm>
          <a:prstGeom prst="roundRect">
            <a:avLst/>
          </a:prstGeom>
          <a:gradFill>
            <a:gsLst>
              <a:gs pos="25000">
                <a:schemeClr val="accent4"/>
              </a:gs>
              <a:gs pos="81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ounded Rectangle 90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ounded Rectangle 93"/>
              <p:cNvSpPr/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ounded 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tored Data 97"/>
          <p:cNvSpPr/>
          <p:nvPr/>
        </p:nvSpPr>
        <p:spPr>
          <a:xfrm rot="16200000">
            <a:off x="4784918" y="4089301"/>
            <a:ext cx="215241" cy="4641669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ored Data 98"/>
          <p:cNvSpPr/>
          <p:nvPr/>
        </p:nvSpPr>
        <p:spPr>
          <a:xfrm rot="16200000">
            <a:off x="5544548" y="3643905"/>
            <a:ext cx="309637" cy="6118551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79370" y="6275586"/>
            <a:ext cx="23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“Safety Net” </a:t>
            </a:r>
            <a:r>
              <a:rPr lang="en-US" dirty="0">
                <a:solidFill>
                  <a:srgbClr val="00B050"/>
                </a:solidFill>
              </a:rPr>
              <a:t>Extended!</a:t>
            </a:r>
          </a:p>
        </p:txBody>
      </p:sp>
      <p:sp>
        <p:nvSpPr>
          <p:cNvPr id="4" name="Right Arrow 3"/>
          <p:cNvSpPr/>
          <p:nvPr/>
        </p:nvSpPr>
        <p:spPr>
          <a:xfrm>
            <a:off x="8758641" y="5854985"/>
            <a:ext cx="241728" cy="13319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07266" y="5348179"/>
            <a:ext cx="6553547" cy="1105786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547718" y="4954772"/>
            <a:ext cx="968961" cy="3934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0437" y="4271601"/>
                <a:ext cx="2730443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7030A0"/>
                    </a:solidFill>
                  </a:rPr>
                  <a:t>Note that we assume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∧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∧…∧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437" y="4271601"/>
                <a:ext cx="2730443" cy="646331"/>
              </a:xfrm>
              <a:prstGeom prst="rect">
                <a:avLst/>
              </a:prstGeom>
              <a:blipFill>
                <a:blip r:embed="rId11"/>
                <a:stretch>
                  <a:fillRect l="-1382" t="-3846" b="-13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31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sz="2600" dirty="0"/>
                  <a:t>We attempt to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sz="2600" i="1" dirty="0">
                  <a:solidFill>
                    <a:srgbClr val="E2171D"/>
                  </a:solidFill>
                </a:endParaRPr>
              </a:p>
              <a:p>
                <a:pPr lvl="1"/>
                <a:r>
                  <a:rPr lang="en-US" sz="2200" dirty="0"/>
                  <a:t>But, by the inductive principle, this means that we can </a:t>
                </a:r>
                <a:r>
                  <a:rPr lang="en-US" sz="2200" dirty="0">
                    <a:solidFill>
                      <a:srgbClr val="00B050"/>
                    </a:solidFill>
                  </a:rPr>
                  <a:t>expand our net some more</a:t>
                </a:r>
                <a:r>
                  <a:rPr lang="mr-IN" sz="2200" dirty="0">
                    <a:solidFill>
                      <a:srgbClr val="00B050"/>
                    </a:solidFill>
                  </a:rPr>
                  <a:t>…</a:t>
                </a:r>
                <a:endParaRPr lang="en-US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85" name="Rounded Rectangle 84"/>
          <p:cNvSpPr/>
          <p:nvPr/>
        </p:nvSpPr>
        <p:spPr>
          <a:xfrm>
            <a:off x="9000369" y="5605911"/>
            <a:ext cx="611964" cy="542441"/>
          </a:xfrm>
          <a:prstGeom prst="roundRect">
            <a:avLst/>
          </a:prstGeom>
          <a:gradFill>
            <a:gsLst>
              <a:gs pos="24000">
                <a:srgbClr val="92D050"/>
              </a:gs>
              <a:gs pos="81000">
                <a:srgbClr val="C0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ounded Rectangle 91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10574099" y="559882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ounded Rectangle 94"/>
              <p:cNvSpPr/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ounded 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408" y="5611926"/>
                <a:ext cx="741898" cy="54244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/>
          <p:cNvSpPr/>
          <p:nvPr/>
        </p:nvSpPr>
        <p:spPr>
          <a:xfrm>
            <a:off x="11174968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1465593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1745587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ored Data 98"/>
          <p:cNvSpPr/>
          <p:nvPr/>
        </p:nvSpPr>
        <p:spPr>
          <a:xfrm rot="16200000">
            <a:off x="4784918" y="4089301"/>
            <a:ext cx="215241" cy="4641669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tored Data 99"/>
          <p:cNvSpPr/>
          <p:nvPr/>
        </p:nvSpPr>
        <p:spPr>
          <a:xfrm rot="16200000">
            <a:off x="5971393" y="3217059"/>
            <a:ext cx="309637" cy="6972242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8758641" y="5854985"/>
            <a:ext cx="241728" cy="13319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07266" y="5348179"/>
            <a:ext cx="6553547" cy="1105786"/>
          </a:xfrm>
          <a:prstGeom prst="ellipse">
            <a:avLst/>
          </a:prstGeom>
          <a:noFill/>
          <a:ln w="25400">
            <a:solidFill>
              <a:srgbClr val="5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0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recall the weak induction principle for a moment</a:t>
                </a:r>
              </a:p>
              <a:p>
                <a:r>
                  <a:rPr lang="en-US" dirty="0"/>
                  <a:t>The strong induction principle is different </a:t>
                </a:r>
                <a:r>
                  <a:rPr lang="en-US" dirty="0">
                    <a:solidFill>
                      <a:srgbClr val="FF0000"/>
                    </a:solidFill>
                  </a:rPr>
                  <a:t>in only one thing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5"/>
                    </a:solidFill>
                  </a:rPr>
                  <a:t>Instead of depending on just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to deduce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we will depend on </a:t>
                </a:r>
                <a:r>
                  <a:rPr lang="en-US" b="1" dirty="0">
                    <a:solidFill>
                      <a:srgbClr val="00B050"/>
                    </a:solidFill>
                  </a:rPr>
                  <a:t>many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, 0≤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984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2544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sz="2600" dirty="0"/>
                  <a:t>We attempt to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sz="2600" i="1" dirty="0">
                  <a:solidFill>
                    <a:srgbClr val="E2171D"/>
                  </a:solidFill>
                </a:endParaRPr>
              </a:p>
              <a:p>
                <a:pPr lvl="1"/>
                <a:r>
                  <a:rPr lang="en-US" sz="2200" dirty="0"/>
                  <a:t>But, by the inductive principle, this means that we can </a:t>
                </a:r>
                <a:r>
                  <a:rPr lang="en-US" sz="2200" dirty="0">
                    <a:solidFill>
                      <a:srgbClr val="00B050"/>
                    </a:solidFill>
                  </a:rPr>
                  <a:t>expand our net some more</a:t>
                </a:r>
                <a:r>
                  <a:rPr lang="mr-IN" sz="2200" dirty="0">
                    <a:solidFill>
                      <a:srgbClr val="00B050"/>
                    </a:solidFill>
                  </a:rPr>
                  <a:t>…</a:t>
                </a:r>
                <a:endParaRPr lang="en-US" sz="220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sz="2200" dirty="0"/>
                  <a:t>And </a:t>
                </a:r>
                <a:r>
                  <a:rPr lang="en-US" sz="2200" dirty="0">
                    <a:solidFill>
                      <a:srgbClr val="C00000"/>
                    </a:solidFill>
                  </a:rPr>
                  <a:t>prove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the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statement</a:t>
                </a:r>
                <a:r>
                  <a:rPr lang="en-US" sz="2200" dirty="0"/>
                  <a:t> for</a:t>
                </a:r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smtClean="0">
                        <a:latin typeface="Cambria Math" charset="0"/>
                      </a:rPr>
                      <m:t>+2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2544"/>
              </a:xfrm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8946618" y="5614495"/>
            <a:ext cx="611964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302733" y="5619016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ounded Rectangle 66"/>
              <p:cNvSpPr/>
              <p:nvPr/>
            </p:nvSpPr>
            <p:spPr>
              <a:xfrm>
                <a:off x="10649830" y="5614496"/>
                <a:ext cx="778263" cy="520062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sz="160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7" name="Rounded 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830" y="5614496"/>
                <a:ext cx="778263" cy="52006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9804292" y="5624172"/>
                <a:ext cx="741898" cy="542441"/>
              </a:xfrm>
              <a:prstGeom prst="roundRect">
                <a:avLst/>
              </a:prstGeom>
              <a:gradFill>
                <a:gsLst>
                  <a:gs pos="24000">
                    <a:schemeClr val="accent4"/>
                  </a:gs>
                  <a:gs pos="81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292" y="5624172"/>
                <a:ext cx="741898" cy="54244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11462049" y="5774981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1752674" y="5778522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2032668" y="5771429"/>
            <a:ext cx="116811" cy="1473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ored Data 71"/>
          <p:cNvSpPr/>
          <p:nvPr/>
        </p:nvSpPr>
        <p:spPr>
          <a:xfrm rot="16200000">
            <a:off x="4784918" y="4089301"/>
            <a:ext cx="215241" cy="4641669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tored Data 72"/>
          <p:cNvSpPr/>
          <p:nvPr/>
        </p:nvSpPr>
        <p:spPr>
          <a:xfrm rot="16200000">
            <a:off x="5971393" y="3217059"/>
            <a:ext cx="309637" cy="6972242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9565762" y="5823637"/>
            <a:ext cx="241728" cy="13319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331050" y="5360587"/>
            <a:ext cx="7411221" cy="1105786"/>
          </a:xfrm>
          <a:prstGeom prst="ellipse">
            <a:avLst/>
          </a:prstGeom>
          <a:noFill/>
          <a:ln w="25400">
            <a:solidFill>
              <a:srgbClr val="5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2544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sz="2400" dirty="0"/>
                  <a:t>We will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explicitly prove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(no matter how easy it might initially seem)</a:t>
                </a:r>
                <a:r>
                  <a:rPr lang="en-US" sz="2400" dirty="0"/>
                  <a:t> that </a:t>
                </a: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sz="2200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457200" lvl="1" indent="0" algn="ctr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for every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:0≤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, we will </a:t>
                </a:r>
                <a:r>
                  <a:rPr lang="en-US" sz="2600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sz="2600" dirty="0"/>
                  <a:t>holds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sz="2600" dirty="0"/>
                  <a:t>We attempt to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600" i="1">
                        <a:solidFill>
                          <a:srgbClr val="E2171D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sz="2600" i="1" dirty="0">
                  <a:solidFill>
                    <a:srgbClr val="E2171D"/>
                  </a:solidFill>
                </a:endParaRPr>
              </a:p>
              <a:p>
                <a:pPr lvl="1"/>
                <a:r>
                  <a:rPr lang="en-US" sz="2200" dirty="0"/>
                  <a:t>But, by the inductive principle, this means that we can </a:t>
                </a:r>
                <a:r>
                  <a:rPr lang="en-US" sz="2200" dirty="0">
                    <a:solidFill>
                      <a:srgbClr val="00B050"/>
                    </a:solidFill>
                  </a:rPr>
                  <a:t>expand our net some more</a:t>
                </a:r>
                <a:r>
                  <a:rPr lang="mr-IN" sz="2200" dirty="0">
                    <a:solidFill>
                      <a:srgbClr val="00B050"/>
                    </a:solidFill>
                  </a:rPr>
                  <a:t>…</a:t>
                </a:r>
                <a:endParaRPr lang="en-US" sz="220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sz="2200" dirty="0"/>
                  <a:t>And </a:t>
                </a:r>
                <a:r>
                  <a:rPr lang="en-US" sz="2200" dirty="0">
                    <a:solidFill>
                      <a:srgbClr val="C00000"/>
                    </a:solidFill>
                  </a:rPr>
                  <a:t>prove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the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B050"/>
                    </a:solidFill>
                  </a:rPr>
                  <a:t>statement</a:t>
                </a:r>
                <a:r>
                  <a:rPr lang="en-US" sz="2200" dirty="0"/>
                  <a:t> for</a:t>
                </a:r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+2, 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+3</m:t>
                    </m:r>
                  </m:oMath>
                </a14:m>
                <a:r>
                  <a:rPr lang="en-US" sz="2200" dirty="0"/>
                  <a:t>, </a:t>
                </a:r>
                <a:r>
                  <a:rPr lang="mr-IN" sz="2200" dirty="0"/>
                  <a:t>…</a:t>
                </a:r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2544"/>
              </a:xfrm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299846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079928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860009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640092" y="567136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3420173" y="5650020"/>
            <a:ext cx="512165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4200256" y="5671362"/>
            <a:ext cx="525156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003802" y="5671361"/>
            <a:ext cx="501827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881819" y="5655864"/>
            <a:ext cx="51310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661901" y="5655864"/>
            <a:ext cx="551470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8914719" y="5614495"/>
            <a:ext cx="611964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80" y="5751738"/>
                <a:ext cx="455908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56" y="5789671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91" y="5778599"/>
                <a:ext cx="594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" y="5759595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7" y="5759594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46" y="5774981"/>
                <a:ext cx="66321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/>
          <p:cNvSpPr/>
          <p:nvPr/>
        </p:nvSpPr>
        <p:spPr>
          <a:xfrm>
            <a:off x="7547718" y="5626872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270834" y="5619016"/>
            <a:ext cx="455908" cy="5424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ounded Rectangle 66"/>
              <p:cNvSpPr/>
              <p:nvPr/>
            </p:nvSpPr>
            <p:spPr>
              <a:xfrm>
                <a:off x="10649830" y="5614496"/>
                <a:ext cx="778263" cy="520062"/>
              </a:xfrm>
              <a:prstGeom prst="roundRect">
                <a:avLst/>
              </a:prstGeom>
              <a:gradFill>
                <a:gsLst>
                  <a:gs pos="24000">
                    <a:schemeClr val="accent4"/>
                  </a:gs>
                  <a:gs pos="81000">
                    <a:srgbClr val="C0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sz="160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7" name="Rounded 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830" y="5614496"/>
                <a:ext cx="778263" cy="52006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/>
              <p:cNvSpPr/>
              <p:nvPr/>
            </p:nvSpPr>
            <p:spPr>
              <a:xfrm>
                <a:off x="9740494" y="5602906"/>
                <a:ext cx="741898" cy="54244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494" y="5602906"/>
                <a:ext cx="741898" cy="54244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 flipV="1">
            <a:off x="11589646" y="5794739"/>
            <a:ext cx="88818" cy="1156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V="1">
            <a:off x="11880271" y="5798280"/>
            <a:ext cx="88818" cy="1156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ored Data 71"/>
          <p:cNvSpPr/>
          <p:nvPr/>
        </p:nvSpPr>
        <p:spPr>
          <a:xfrm rot="16200000">
            <a:off x="4784918" y="4089301"/>
            <a:ext cx="215241" cy="4641669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tored Data 72"/>
          <p:cNvSpPr/>
          <p:nvPr/>
        </p:nvSpPr>
        <p:spPr>
          <a:xfrm rot="16200000">
            <a:off x="5971393" y="3217059"/>
            <a:ext cx="309637" cy="6972242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10507772" y="5802054"/>
            <a:ext cx="241728" cy="13319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331050" y="5360587"/>
            <a:ext cx="8215140" cy="1105786"/>
          </a:xfrm>
          <a:prstGeom prst="ellipse">
            <a:avLst/>
          </a:prstGeom>
          <a:noFill/>
          <a:ln w="25400">
            <a:solidFill>
              <a:srgbClr val="56C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V="1">
            <a:off x="11734947" y="5791185"/>
            <a:ext cx="88818" cy="1156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Utility of strong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15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Enormous</a:t>
            </a:r>
          </a:p>
          <a:p>
            <a:pPr lvl="1"/>
            <a:r>
              <a:rPr lang="en-US" dirty="0"/>
              <a:t>Correctness of algorithms</a:t>
            </a:r>
          </a:p>
          <a:p>
            <a:pPr lvl="1"/>
            <a:r>
              <a:rPr lang="en-US" dirty="0"/>
              <a:t>Growth of structures like trees, graphs, lists, strings, sets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7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Utility of strong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15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Enormous</a:t>
            </a:r>
          </a:p>
          <a:p>
            <a:pPr lvl="1"/>
            <a:r>
              <a:rPr lang="en-US" dirty="0"/>
              <a:t>Correctness of algorithms</a:t>
            </a:r>
          </a:p>
          <a:p>
            <a:pPr lvl="1"/>
            <a:r>
              <a:rPr lang="en-US" dirty="0"/>
              <a:t>Growth of structures like trees, graphs, lists, strings, sets</a:t>
            </a:r>
          </a:p>
          <a:p>
            <a:r>
              <a:rPr lang="en-US" b="1" dirty="0"/>
              <a:t>Terrifically</a:t>
            </a:r>
            <a:r>
              <a:rPr lang="en-US" dirty="0"/>
              <a:t> useful in sequences</a:t>
            </a:r>
          </a:p>
          <a:p>
            <a:pPr lvl="1"/>
            <a:r>
              <a:rPr lang="en-US" dirty="0"/>
              <a:t>Helps us reach closed – form formulae for recursively defined sequences!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first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such that: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EC79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EC79E6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  , </m:t>
                    </m:r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>
                  <a:solidFill>
                    <a:srgbClr val="EC79E6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115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first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such that: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Prove that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C79E6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EC79E6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EC79E6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EC79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EC79E6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EC79E6"/>
                        </a:solidFill>
                        <a:latin typeface="Cambria Math" charset="0"/>
                      </a:rPr>
                      <m:t>  , </m:t>
                    </m:r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EC79E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>
                  <a:solidFill>
                    <a:srgbClr val="EC79E6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How many elements in my inductive base?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7704221" y="5264814"/>
            <a:ext cx="1263316" cy="6497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00937" y="5264814"/>
            <a:ext cx="1263316" cy="64970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704221" y="6083347"/>
            <a:ext cx="1263316" cy="6497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89169" y="6083347"/>
            <a:ext cx="1263316" cy="6497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Else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259302" y="3000612"/>
            <a:ext cx="625642" cy="3627520"/>
          </a:xfrm>
          <a:prstGeom prst="leftBrace">
            <a:avLst/>
          </a:prstGeom>
          <a:ln>
            <a:solidFill>
              <a:srgbClr val="EC79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79E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2557" y="5066447"/>
                <a:ext cx="10028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57" y="5066447"/>
                <a:ext cx="10028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79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first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such that: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Prove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EC79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EC79E6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  , </m:t>
                    </m:r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EC79E6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EC79E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i="1">
                            <a:solidFill>
                              <a:srgbClr val="EC79E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>
                  <a:solidFill>
                    <a:srgbClr val="EC79E6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How many elements in my inductive base?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08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4259302" y="3000612"/>
            <a:ext cx="625642" cy="3627520"/>
          </a:xfrm>
          <a:prstGeom prst="leftBrace">
            <a:avLst/>
          </a:prstGeom>
          <a:ln>
            <a:solidFill>
              <a:srgbClr val="EC79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79E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2557" y="5066447"/>
                <a:ext cx="10028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57" y="5066447"/>
                <a:ext cx="100287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7704221" y="5264814"/>
            <a:ext cx="1263316" cy="6497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500937" y="5264814"/>
            <a:ext cx="1263316" cy="64970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704221" y="6083347"/>
            <a:ext cx="1263316" cy="6497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589169" y="6083347"/>
            <a:ext cx="1263316" cy="6497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Else</a:t>
            </a:r>
          </a:p>
        </p:txBody>
      </p:sp>
      <p:sp>
        <p:nvSpPr>
          <p:cNvPr id="15" name="Oval 14"/>
          <p:cNvSpPr/>
          <p:nvPr/>
        </p:nvSpPr>
        <p:spPr>
          <a:xfrm>
            <a:off x="9165032" y="4935031"/>
            <a:ext cx="1935126" cy="11483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200" dirty="0"/>
                  <a:t> by the definition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𝑎</m:t>
                    </m:r>
                    <m:r>
                      <a:rPr lang="en-US" sz="22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charset="0"/>
                      </a:rPr>
                      <m:t>𝑃</m:t>
                    </m:r>
                    <m:r>
                      <a:rPr lang="en-US" sz="2200" b="0" i="1" dirty="0" smtClean="0"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sz="2200" dirty="0"/>
                  <a:t> says: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=3−2=1</m:t>
                    </m:r>
                  </m:oMath>
                </a14:m>
                <a:r>
                  <a:rPr lang="en-US" sz="2200" dirty="0"/>
                  <a:t>.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holds.</a:t>
                </a:r>
              </a:p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dirty="0"/>
                          <m:t>n</m:t>
                        </m:r>
                        <m:r>
                          <m:rPr>
                            <m:nor/>
                          </m:rPr>
                          <a:rPr lang="en-US" sz="2200" dirty="0"/>
                          <m:t> = 1,</m:t>
                        </m:r>
                        <m:r>
                          <a:rPr lang="en-US" sz="2200" b="0" i="1" dirty="0" smtClean="0">
                            <a:latin typeface="Cambria Math" charset="0"/>
                          </a:rPr>
                          <m:t>   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=8</m:t>
                    </m:r>
                  </m:oMath>
                </a14:m>
                <a:r>
                  <a:rPr lang="en-US" sz="2200" dirty="0"/>
                  <a:t> by the definition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200" dirty="0"/>
                  <a:t>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r>
                      <a:rPr lang="en-US" sz="2200" b="0" i="1" smtClean="0">
                        <a:latin typeface="Cambria Math" charset="0"/>
                      </a:rPr>
                      <m:t>(1)</m:t>
                    </m:r>
                  </m:oMath>
                </a14:m>
                <a:r>
                  <a:rPr lang="en-US" sz="2200" dirty="0"/>
                  <a:t> says: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=6+2=8.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0070C0"/>
                    </a:solidFill>
                  </a:rPr>
                  <a:t>   So P(1) holds. </a:t>
                </a:r>
              </a:p>
              <a:p>
                <a:endParaRPr lang="en-US" sz="2200" dirty="0"/>
              </a:p>
              <a:p>
                <a:pPr marL="0" indent="0" algn="ctr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860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200" dirty="0"/>
                  <a:t> by the definition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𝑎</m:t>
                    </m:r>
                    <m:r>
                      <a:rPr lang="en-US" sz="22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charset="0"/>
                      </a:rPr>
                      <m:t>𝑃</m:t>
                    </m:r>
                    <m:r>
                      <a:rPr lang="en-US" sz="2200" b="0" i="1" dirty="0" smtClean="0"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sz="2200" dirty="0"/>
                  <a:t> says: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=3−2=1</m:t>
                    </m:r>
                  </m:oMath>
                </a14:m>
                <a:r>
                  <a:rPr lang="en-US" sz="2200" dirty="0"/>
                  <a:t>.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holds.</a:t>
                </a:r>
              </a:p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dirty="0"/>
                          <m:t>n</m:t>
                        </m:r>
                        <m:r>
                          <m:rPr>
                            <m:nor/>
                          </m:rPr>
                          <a:rPr lang="en-US" sz="2200" dirty="0"/>
                          <m:t> = 1,</m:t>
                        </m:r>
                        <m:r>
                          <a:rPr lang="en-US" sz="2200" b="0" i="1" dirty="0" smtClean="0">
                            <a:latin typeface="Cambria Math" charset="0"/>
                          </a:rPr>
                          <m:t>   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=8</m:t>
                    </m:r>
                  </m:oMath>
                </a14:m>
                <a:r>
                  <a:rPr lang="en-US" sz="2200" dirty="0"/>
                  <a:t> by the definition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200" dirty="0"/>
                  <a:t>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r>
                      <a:rPr lang="en-US" sz="2200" b="0" i="1" smtClean="0">
                        <a:latin typeface="Cambria Math" charset="0"/>
                      </a:rPr>
                      <m:t>(1)</m:t>
                    </m:r>
                  </m:oMath>
                </a14:m>
                <a:r>
                  <a:rPr lang="en-US" sz="2200" dirty="0"/>
                  <a:t> says: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=6+2=8.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0070C0"/>
                    </a:solidFill>
                  </a:rPr>
                  <a:t>   So P(1) holds. </a:t>
                </a:r>
              </a:p>
              <a:p>
                <a:endParaRPr lang="en-US" sz="2200" dirty="0"/>
              </a:p>
              <a:p>
                <a:pPr marL="0" indent="0" algn="ctr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34325" y="5329991"/>
            <a:ext cx="2406317" cy="111893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Inductive Base established!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18" y="4812151"/>
            <a:ext cx="2395282" cy="1636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482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6" y="-23018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∀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0, 1,  …,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assume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i.e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=0, 1, …,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6450777" y="855988"/>
            <a:ext cx="491686" cy="42269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852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223" y="754636"/>
                <a:ext cx="405314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loud Callout 23"/>
          <p:cNvSpPr/>
          <p:nvPr/>
        </p:nvSpPr>
        <p:spPr>
          <a:xfrm>
            <a:off x="3701181" y="715922"/>
            <a:ext cx="4728444" cy="802887"/>
          </a:xfrm>
          <a:prstGeom prst="cloudCallout">
            <a:avLst>
              <a:gd name="adj1" fmla="val -1193"/>
              <a:gd name="adj2" fmla="val 85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47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recall the weak induction principle for a moment</a:t>
                </a:r>
              </a:p>
              <a:p>
                <a:r>
                  <a:rPr lang="en-US" dirty="0"/>
                  <a:t>The strong induction principle is different </a:t>
                </a:r>
                <a:r>
                  <a:rPr lang="en-US" dirty="0">
                    <a:solidFill>
                      <a:srgbClr val="FF0000"/>
                    </a:solidFill>
                  </a:rPr>
                  <a:t>in only one thing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5"/>
                    </a:solidFill>
                  </a:rPr>
                  <a:t>Instead of depending on just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to deduce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we will depend on </a:t>
                </a:r>
                <a:r>
                  <a:rPr lang="en-US" b="1" dirty="0">
                    <a:solidFill>
                      <a:srgbClr val="00B050"/>
                    </a:solidFill>
                  </a:rPr>
                  <a:t>many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 0≤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US" dirty="0"/>
                  <a:t>Visualization: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050658"/>
              </p:ext>
            </p:extLst>
          </p:nvPr>
        </p:nvGraphicFramePr>
        <p:xfrm>
          <a:off x="1923716" y="4591117"/>
          <a:ext cx="8128000" cy="39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1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Weak Induction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Strong Induction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45" y="5542190"/>
            <a:ext cx="2074313" cy="1188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94" y="5270120"/>
            <a:ext cx="1800058" cy="14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0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6" y="-23018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∀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0, 1,  …,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assume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i.e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=0, 1, …, 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6412881" y="845615"/>
            <a:ext cx="491686" cy="42269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loud Callout 23"/>
          <p:cNvSpPr/>
          <p:nvPr/>
        </p:nvSpPr>
        <p:spPr>
          <a:xfrm>
            <a:off x="3701181" y="715922"/>
            <a:ext cx="4728444" cy="802887"/>
          </a:xfrm>
          <a:prstGeom prst="cloudCallout">
            <a:avLst>
              <a:gd name="adj1" fmla="val -1193"/>
              <a:gd name="adj2" fmla="val 85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683843" y="5364843"/>
            <a:ext cx="2406317" cy="111893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Inductive Hypothesis made!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30" y="5164138"/>
            <a:ext cx="2025650" cy="202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1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6" y="-23018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now 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6370349" y="866881"/>
            <a:ext cx="491686" cy="42269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loud Callout 23"/>
          <p:cNvSpPr/>
          <p:nvPr/>
        </p:nvSpPr>
        <p:spPr>
          <a:xfrm>
            <a:off x="3701181" y="715922"/>
            <a:ext cx="4728444" cy="802887"/>
          </a:xfrm>
          <a:prstGeom prst="cloudCallout">
            <a:avLst>
              <a:gd name="adj1" fmla="val -1193"/>
              <a:gd name="adj2" fmla="val 85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loud Callout 25"/>
              <p:cNvSpPr/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=0,1, …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Cloud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405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6" y="-23018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Since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can apply the recursive rule of the sequence.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From the</a:t>
                </a:r>
                <a:r>
                  <a:rPr lang="en-US" dirty="0">
                    <a:solidFill>
                      <a:srgbClr val="C00000"/>
                    </a:solidFill>
                  </a:rPr>
                  <a:t> recursive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/>
                  <a:t>we obtain: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+2⋅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limUpp>
                        <m:limUp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</m:e>
                        <m:lim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lim>
                      </m:limUpp>
                      <m:r>
                        <a:rPr lang="en-US" sz="2200" b="0" i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sz="2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283AE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283AEC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=3⋅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2⋅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[−1+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]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br>
                  <a:rPr lang="en-US" sz="2200" b="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2⋅</m:t>
                        </m:r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US" sz="2200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/>
                      <m:t>+</m:t>
                    </m:r>
                    <m:r>
                      <a:rPr lang="en-US" sz="2200" b="0" i="1" dirty="0" smtClean="0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solidFill>
                          <a:srgbClr val="283AEC"/>
                        </a:solidFill>
                        <a:latin typeface="Cambria Math" charset="0"/>
                      </a:rPr>
                      <m:t>2⋅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283A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283AE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283AEC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283AE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3⋅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en-US" sz="2200" dirty="0"/>
                  <a:t> </a:t>
                </a:r>
                <a:br>
                  <a:rPr lang="en-US" sz="2200" dirty="0"/>
                </a:b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6370349" y="866881"/>
            <a:ext cx="491686" cy="42269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loud Callout 23"/>
          <p:cNvSpPr/>
          <p:nvPr/>
        </p:nvSpPr>
        <p:spPr>
          <a:xfrm>
            <a:off x="3701181" y="715922"/>
            <a:ext cx="4728444" cy="802887"/>
          </a:xfrm>
          <a:prstGeom prst="cloudCallout">
            <a:avLst>
              <a:gd name="adj1" fmla="val -1193"/>
              <a:gd name="adj2" fmla="val 85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2928" y="3109334"/>
                <a:ext cx="5658582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E2171D"/>
                    </a:solidFill>
                  </a:rPr>
                  <a:t>My goal: Prove</a:t>
                </a:r>
                <a:r>
                  <a:rPr lang="en-US" dirty="0">
                    <a:solidFill>
                      <a:srgbClr val="E2171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0" smtClean="0">
                        <a:solidFill>
                          <a:srgbClr val="E2171D"/>
                        </a:solidFill>
                        <a:latin typeface="Cambria Math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E2171D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2171D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E2171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E2171D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+2</m:t>
                        </m:r>
                      </m:sup>
                    </m:sSup>
                  </m:oMath>
                </a14:m>
                <a:endParaRPr lang="en-US" dirty="0">
                  <a:solidFill>
                    <a:srgbClr val="E2171D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8" y="3109334"/>
                <a:ext cx="5658582" cy="651269"/>
              </a:xfrm>
              <a:prstGeom prst="rect">
                <a:avLst/>
              </a:prstGeom>
              <a:blipFill>
                <a:blip r:embed="rId11"/>
                <a:stretch>
                  <a:fillRect l="-89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loud Callout 24"/>
          <p:cNvSpPr/>
          <p:nvPr/>
        </p:nvSpPr>
        <p:spPr>
          <a:xfrm>
            <a:off x="0" y="2853019"/>
            <a:ext cx="6186487" cy="1061756"/>
          </a:xfrm>
          <a:prstGeom prst="cloudCallout">
            <a:avLst>
              <a:gd name="adj1" fmla="val 44718"/>
              <a:gd name="adj2" fmla="val -7848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loud Callout 26">
                <a:extLst>
                  <a:ext uri="{FF2B5EF4-FFF2-40B4-BE49-F238E27FC236}">
                    <a16:creationId xmlns:a16="http://schemas.microsoft.com/office/drawing/2014/main" id="{05D66DA7-FF78-9C44-B0A4-81AF5EFAE6DC}"/>
                  </a:ext>
                </a:extLst>
              </p:cNvPr>
              <p:cNvSpPr/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=0,1, …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Cloud Callout 26">
                <a:extLst>
                  <a:ext uri="{FF2B5EF4-FFF2-40B4-BE49-F238E27FC236}">
                    <a16:creationId xmlns:a16="http://schemas.microsoft.com/office/drawing/2014/main" id="{05D66DA7-FF78-9C44-B0A4-81AF5EFAE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579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6" y="-23018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Since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can apply the recursive rule of the sequence.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From the</a:t>
                </a:r>
                <a:r>
                  <a:rPr lang="en-US" dirty="0">
                    <a:solidFill>
                      <a:srgbClr val="C00000"/>
                    </a:solidFill>
                  </a:rPr>
                  <a:t> recursive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/>
                  <a:t>we obtain: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+2⋅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limUpp>
                        <m:limUp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</m:e>
                        <m:lim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lim>
                      </m:limUpp>
                      <m:r>
                        <a:rPr lang="en-US" sz="2200" b="0" i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sz="2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283AE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283AEC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=3⋅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2⋅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[−1+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]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br>
                  <a:rPr lang="en-US" sz="2200" b="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2⋅</m:t>
                        </m:r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US" sz="2200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/>
                      <m:t>+</m:t>
                    </m:r>
                    <m:r>
                      <a:rPr lang="en-US" sz="2200" b="0" i="1" dirty="0" smtClean="0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solidFill>
                          <a:srgbClr val="283AEC"/>
                        </a:solidFill>
                        <a:latin typeface="Cambria Math" charset="0"/>
                      </a:rPr>
                      <m:t>2⋅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283A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283AE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283AEC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283AE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3⋅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en-US" sz="2200" dirty="0"/>
                  <a:t> </a:t>
                </a:r>
                <a:br>
                  <a:rPr lang="en-US" sz="2200" dirty="0"/>
                </a:b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6370349" y="866881"/>
            <a:ext cx="491686" cy="42269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loud Callout 23"/>
          <p:cNvSpPr/>
          <p:nvPr/>
        </p:nvSpPr>
        <p:spPr>
          <a:xfrm>
            <a:off x="3701181" y="715922"/>
            <a:ext cx="4728444" cy="802887"/>
          </a:xfrm>
          <a:prstGeom prst="cloudCallout">
            <a:avLst>
              <a:gd name="adj1" fmla="val -1193"/>
              <a:gd name="adj2" fmla="val 85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2928" y="3109334"/>
                <a:ext cx="5658582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E2171D"/>
                    </a:solidFill>
                  </a:rPr>
                  <a:t>My goal: Prove</a:t>
                </a:r>
                <a:r>
                  <a:rPr lang="en-US" dirty="0">
                    <a:solidFill>
                      <a:srgbClr val="E2171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0" smtClean="0">
                        <a:solidFill>
                          <a:srgbClr val="E2171D"/>
                        </a:solidFill>
                        <a:latin typeface="Cambria Math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E2171D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2171D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E2171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E2171D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+2</m:t>
                        </m:r>
                      </m:sup>
                    </m:sSup>
                  </m:oMath>
                </a14:m>
                <a:endParaRPr lang="en-US" dirty="0">
                  <a:solidFill>
                    <a:srgbClr val="E2171D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8" y="3109334"/>
                <a:ext cx="5658582" cy="651269"/>
              </a:xfrm>
              <a:prstGeom prst="rect">
                <a:avLst/>
              </a:prstGeom>
              <a:blipFill>
                <a:blip r:embed="rId11"/>
                <a:stretch>
                  <a:fillRect l="-89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loud Callout 24"/>
          <p:cNvSpPr/>
          <p:nvPr/>
        </p:nvSpPr>
        <p:spPr>
          <a:xfrm>
            <a:off x="0" y="2853019"/>
            <a:ext cx="6186487" cy="1061756"/>
          </a:xfrm>
          <a:prstGeom prst="cloudCallout">
            <a:avLst>
              <a:gd name="adj1" fmla="val 44718"/>
              <a:gd name="adj2" fmla="val -7848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loud Callout 26">
                <a:extLst>
                  <a:ext uri="{FF2B5EF4-FFF2-40B4-BE49-F238E27FC236}">
                    <a16:creationId xmlns:a16="http://schemas.microsoft.com/office/drawing/2014/main" id="{05D66DA7-FF78-9C44-B0A4-81AF5EFAE6DC}"/>
                  </a:ext>
                </a:extLst>
              </p:cNvPr>
              <p:cNvSpPr/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=0,1, …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Cloud Callout 26">
                <a:extLst>
                  <a:ext uri="{FF2B5EF4-FFF2-40B4-BE49-F238E27FC236}">
                    <a16:creationId xmlns:a16="http://schemas.microsoft.com/office/drawing/2014/main" id="{05D66DA7-FF78-9C44-B0A4-81AF5EFAE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DF1D74A-47FD-4940-B49F-7674D9EF10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397" y="3222753"/>
            <a:ext cx="1415139" cy="1149093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7FDC3DA-98DD-C840-A600-056478E96EF2}"/>
              </a:ext>
            </a:extLst>
          </p:cNvPr>
          <p:cNvSpPr/>
          <p:nvPr/>
        </p:nvSpPr>
        <p:spPr>
          <a:xfrm>
            <a:off x="10600396" y="4507444"/>
            <a:ext cx="1415139" cy="818918"/>
          </a:xfrm>
          <a:prstGeom prst="roundRect">
            <a:avLst/>
          </a:prstGeom>
          <a:solidFill>
            <a:srgbClr val="FFA73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Inductive step proven!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26E47D-E4B9-8E47-B691-A9AF56DDD364}"/>
              </a:ext>
            </a:extLst>
          </p:cNvPr>
          <p:cNvSpPr/>
          <p:nvPr/>
        </p:nvSpPr>
        <p:spPr>
          <a:xfrm>
            <a:off x="10600396" y="6309065"/>
            <a:ext cx="489098" cy="433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9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16" y="-23018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</p:spPr>
            <p:txBody>
              <a:bodyPr>
                <a:normAutofit fontScale="85000" lnSpcReduction="2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Since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can apply the recursive rule of the sequence.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From the</a:t>
                </a:r>
                <a:r>
                  <a:rPr lang="en-US" dirty="0">
                    <a:solidFill>
                      <a:srgbClr val="C00000"/>
                    </a:solidFill>
                  </a:rPr>
                  <a:t> recursive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dirty="0"/>
                  <a:t>we obtain: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+2⋅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limUpp>
                        <m:limUp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</m:e>
                        <m:lim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lim>
                      </m:limUpp>
                      <m:r>
                        <a:rPr lang="en-US" sz="2200" b="0" i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sz="2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283AE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283AEC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=3⋅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2⋅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283AEC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rgbClr val="283AE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[−1+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200" b="0" i="1" smtClean="0">
                          <a:solidFill>
                            <a:srgbClr val="283AEC"/>
                          </a:solidFill>
                          <a:latin typeface="Cambria Math" charset="0"/>
                        </a:rPr>
                        <m:t>]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br>
                  <a:rPr lang="en-US" sz="2200" b="0" i="1" dirty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2⋅</m:t>
                        </m:r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US" sz="2200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/>
                      <m:t>+</m:t>
                    </m:r>
                    <m:r>
                      <a:rPr lang="en-US" sz="2200" b="0" i="1" dirty="0" smtClean="0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solidFill>
                          <a:srgbClr val="283AEC"/>
                        </a:solidFill>
                        <a:latin typeface="Cambria Math" charset="0"/>
                      </a:rPr>
                      <m:t>2⋅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283A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rgbClr val="283AE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283AEC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283AE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3⋅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en-US" sz="2200" dirty="0"/>
                  <a:t> </a:t>
                </a:r>
                <a:br>
                  <a:rPr lang="en-US" sz="2200" dirty="0"/>
                </a:b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5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690688"/>
            <a:ext cx="2011680" cy="160934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04537" y="1145035"/>
            <a:ext cx="4114800" cy="1658324"/>
          </a:xfrm>
          <a:prstGeom prst="cloudCallout">
            <a:avLst>
              <a:gd name="adj1" fmla="val 68207"/>
              <a:gd name="adj2" fmla="val 176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7265737" y="1359568"/>
            <a:ext cx="4721726" cy="770021"/>
          </a:xfrm>
          <a:prstGeom prst="cloudCallout">
            <a:avLst>
              <a:gd name="adj1" fmla="val -55517"/>
              <a:gd name="adj2" fmla="val 613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=3⋅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EC79E6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1506022"/>
                <a:ext cx="482065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8" y="858557"/>
                <a:ext cx="491686" cy="371756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6370349" y="866881"/>
            <a:ext cx="491686" cy="422696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03" y="715923"/>
                <a:ext cx="60388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32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71" y="744498"/>
                <a:ext cx="60388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23" y="754636"/>
                <a:ext cx="405314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423" y="767436"/>
                <a:ext cx="405314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loud Callout 23"/>
          <p:cNvSpPr/>
          <p:nvPr/>
        </p:nvSpPr>
        <p:spPr>
          <a:xfrm>
            <a:off x="3701181" y="715922"/>
            <a:ext cx="4728444" cy="802887"/>
          </a:xfrm>
          <a:prstGeom prst="cloudCallout">
            <a:avLst>
              <a:gd name="adj1" fmla="val -1193"/>
              <a:gd name="adj2" fmla="val 85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2928" y="3109334"/>
                <a:ext cx="5658582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E2171D"/>
                    </a:solidFill>
                  </a:rPr>
                  <a:t>My goal: Prove</a:t>
                </a:r>
                <a:r>
                  <a:rPr lang="en-US" dirty="0">
                    <a:solidFill>
                      <a:srgbClr val="E2171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2171D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0" smtClean="0">
                        <a:solidFill>
                          <a:srgbClr val="E2171D"/>
                        </a:solidFill>
                        <a:latin typeface="Cambria Math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E2171D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2171D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i="1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E2171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E2171D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E2171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2171D"/>
                            </a:solidFill>
                            <a:latin typeface="Cambria Math" charset="0"/>
                          </a:rPr>
                          <m:t>+2</m:t>
                        </m:r>
                      </m:sup>
                    </m:sSup>
                  </m:oMath>
                </a14:m>
                <a:endParaRPr lang="en-US" dirty="0">
                  <a:solidFill>
                    <a:srgbClr val="E2171D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8" y="3109334"/>
                <a:ext cx="5658582" cy="651269"/>
              </a:xfrm>
              <a:prstGeom prst="rect">
                <a:avLst/>
              </a:prstGeom>
              <a:blipFill>
                <a:blip r:embed="rId11"/>
                <a:stretch>
                  <a:fillRect l="-89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loud Callout 24"/>
          <p:cNvSpPr/>
          <p:nvPr/>
        </p:nvSpPr>
        <p:spPr>
          <a:xfrm>
            <a:off x="0" y="2853019"/>
            <a:ext cx="6186487" cy="1061756"/>
          </a:xfrm>
          <a:prstGeom prst="cloudCallout">
            <a:avLst>
              <a:gd name="adj1" fmla="val 44718"/>
              <a:gd name="adj2" fmla="val -7848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+2⋅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6" y="1518809"/>
                <a:ext cx="3264815" cy="97661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loud Callout 26">
                <a:extLst>
                  <a:ext uri="{FF2B5EF4-FFF2-40B4-BE49-F238E27FC236}">
                    <a16:creationId xmlns:a16="http://schemas.microsoft.com/office/drawing/2014/main" id="{05D66DA7-FF78-9C44-B0A4-81AF5EFAE6DC}"/>
                  </a:ext>
                </a:extLst>
              </p:cNvPr>
              <p:cNvSpPr/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=0,1, …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Cloud Callout 26">
                <a:extLst>
                  <a:ext uri="{FF2B5EF4-FFF2-40B4-BE49-F238E27FC236}">
                    <a16:creationId xmlns:a16="http://schemas.microsoft.com/office/drawing/2014/main" id="{05D66DA7-FF78-9C44-B0A4-81AF5EFAE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10" y="2575099"/>
                <a:ext cx="4721726" cy="770021"/>
              </a:xfrm>
              <a:prstGeom prst="cloudCallout">
                <a:avLst>
                  <a:gd name="adj1" fmla="val -53399"/>
                  <a:gd name="adj2" fmla="val -46311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C26E47D-E4B9-8E47-B691-A9AF56DDD364}"/>
              </a:ext>
            </a:extLst>
          </p:cNvPr>
          <p:cNvSpPr/>
          <p:nvPr/>
        </p:nvSpPr>
        <p:spPr>
          <a:xfrm>
            <a:off x="10756418" y="5932547"/>
            <a:ext cx="489098" cy="433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B6747-C2D4-CC49-AD1D-959FA8252B42}"/>
              </a:ext>
            </a:extLst>
          </p:cNvPr>
          <p:cNvSpPr txBox="1"/>
          <p:nvPr/>
        </p:nvSpPr>
        <p:spPr>
          <a:xfrm>
            <a:off x="10376190" y="5254496"/>
            <a:ext cx="144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Proof done!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23658-85D0-F348-ACD7-07E10EA61A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06" y="4146676"/>
            <a:ext cx="946757" cy="9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24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12,                         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29,                         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−6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+7⋅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41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the statement to be proven be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C00000"/>
                    </a:solidFill>
                  </a:rPr>
                  <a:t>We proceed via strong induction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 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Inductive base: </a:t>
                </a:r>
                <a:r>
                  <a:rPr lang="en-US" dirty="0"/>
                  <a:t>We want to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=0,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b="0" i="0" dirty="0">
                    <a:solidFill>
                      <a:schemeClr val="tx1"/>
                    </a:solidFill>
                  </a:rPr>
                  <a:t>is</a:t>
                </a:r>
                <a:r>
                  <a:rPr lang="en-US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+7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⇔12=12</m:t>
                    </m:r>
                  </m:oMath>
                </a14:m>
                <a:endParaRPr lang="en-US" b="0" i="0" dirty="0">
                  <a:solidFill>
                    <a:schemeClr val="tx1"/>
                  </a:solidFill>
                  <a:latin typeface="+mj-lt"/>
                </a:endParaRP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</a:rPr>
                      <m:t>1,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i="0" dirty="0"/>
                  <a:t>is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5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+7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29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5+14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the inductive base has been established!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7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Inductive Hypothesis: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dirty="0"/>
                  <a:t>. Then, we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that, </a:t>
                </a:r>
                <a:r>
                  <a:rPr lang="en-US" b="1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=0,1,…, 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holds,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:endParaRPr lang="en-US" b="0" i="1" dirty="0">
                  <a:latin typeface="Cambria Math" charset="0"/>
                </a:endParaRPr>
              </a:p>
              <a:p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5⋅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+7⋅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charset="0"/>
                      </a:rPr>
                      <m:t>,   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=0,1,…,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942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6130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dirty="0"/>
                  <a:t>We will attempt to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:r>
                  <a:rPr lang="en-US" dirty="0"/>
                  <a:t>i.e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=5⋅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+ 7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i="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6130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53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6130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dirty="0"/>
                  <a:t>We will attempt to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:r>
                  <a:rPr lang="en-US" dirty="0"/>
                  <a:t>i.e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=5⋅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+ 7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b="0" i="0" dirty="0">
                    <a:latin typeface="Calibri" charset="0"/>
                    <a:ea typeface="Calibri" charset="0"/>
                    <a:cs typeface="Calibri" charset="0"/>
                  </a:rPr>
                  <a:t>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,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+1≥2)</m:t>
                    </m:r>
                  </m:oMath>
                </a14:m>
                <a:r>
                  <a:rPr lang="en-US" b="0" i="0" dirty="0">
                    <a:latin typeface="Calibri" charset="0"/>
                    <a:ea typeface="Calibri" charset="0"/>
                    <a:cs typeface="Calibri" charset="0"/>
                  </a:rPr>
                  <a:t> and we can use the recursive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definition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. </a:t>
                </a:r>
                <a:endParaRPr lang="en-US" b="0" i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b="0" i="0" dirty="0">
                    <a:latin typeface="Calibri" charset="0"/>
                    <a:ea typeface="Calibri" charset="0"/>
                    <a:cs typeface="Calibri" charset="0"/>
                  </a:rPr>
                  <a:t>From the recursive definition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we have:</a:t>
                </a:r>
              </a:p>
              <a:p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−6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</m:e>
                        <m:lim>
                          <m:r>
                            <a:rPr lang="en-US" i="1">
                              <a:latin typeface="Cambria Math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charset="0"/>
                            </a:rPr>
                            <m:t>.</m:t>
                          </m:r>
                          <m:r>
                            <a:rPr lang="en-US" i="1">
                              <a:latin typeface="Cambria Math" charset="0"/>
                            </a:rPr>
                            <m:t>𝐻</m:t>
                          </m:r>
                        </m:lim>
                      </m:limUpp>
                      <m:r>
                        <a:rPr lang="en-US" b="0" i="1" smtClean="0">
                          <a:latin typeface="Cambria Math" charset="0"/>
                        </a:rPr>
                        <m:t>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+7⋅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−6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+7⋅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25⋅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35⋅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30⋅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r>
                        <a:rPr lang="en-US" b="0" i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42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EC79E6"/>
                          </a:solidFill>
                          <a:latin typeface="Cambria Math" charset="0"/>
                        </a:rPr>
                        <m:t>5⋅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−2⋅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7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−3⋅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0" smtClean="0">
                          <a:solidFill>
                            <a:srgbClr val="E2171D"/>
                          </a:solidFill>
                          <a:latin typeface="Cambria Math" charset="0"/>
                        </a:rPr>
                        <m:t>=5</m:t>
                      </m:r>
                      <m:r>
                        <a:rPr lang="en-US" b="0" i="1" smtClean="0">
                          <a:solidFill>
                            <a:srgbClr val="E2171D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E2171D"/>
                          </a:solidFill>
                          <a:latin typeface="Cambria Math" charset="0"/>
                        </a:rPr>
                        <m:t>+7⋅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E2171D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□</m:t>
                      </m:r>
                    </m:oMath>
                  </m:oMathPara>
                </a14:m>
                <a:endParaRPr lang="en-US" b="0" dirty="0">
                  <a:solidFill>
                    <a:srgbClr val="E2171D"/>
                  </a:solidFill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6130"/>
                <a:ext cx="10515600" cy="4351338"/>
              </a:xfrm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56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980337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/>
          <p:cNvSpPr/>
          <p:nvPr/>
        </p:nvSpPr>
        <p:spPr>
          <a:xfrm>
            <a:off x="9600705" y="5642320"/>
            <a:ext cx="455908" cy="557837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0414192" y="5642320"/>
            <a:ext cx="537343" cy="557837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8738054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0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6130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Inductive Step: </a:t>
                </a:r>
                <a:r>
                  <a:rPr lang="en-US" dirty="0"/>
                  <a:t>We will attempt to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:r>
                  <a:rPr lang="en-US" dirty="0"/>
                  <a:t>i.e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=5⋅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+ 7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≥1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, (</m:t>
                    </m:r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+1≥2)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and we can use the recursive definition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. </a:t>
                </a:r>
              </a:p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From the recursive definition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we have:</a:t>
                </a:r>
              </a:p>
              <a:p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−6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</m:e>
                        <m:lim>
                          <m:r>
                            <a:rPr lang="en-US" i="1">
                              <a:latin typeface="Cambria Math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charset="0"/>
                            </a:rPr>
                            <m:t>.</m:t>
                          </m:r>
                          <m:r>
                            <a:rPr lang="en-US" i="1">
                              <a:latin typeface="Cambria Math" charset="0"/>
                            </a:rPr>
                            <m:t>𝐻</m:t>
                          </m:r>
                        </m:lim>
                      </m:limUpp>
                      <m:r>
                        <a:rPr lang="en-US" i="1">
                          <a:latin typeface="Cambria Math" charset="0"/>
                        </a:rPr>
                        <m:t>5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+7⋅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charset="0"/>
                        </a:rPr>
                        <m:t>−6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+7⋅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25⋅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35⋅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30⋅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>
                          <a:latin typeface="Cambria Math" charset="0"/>
                        </a:rPr>
                        <m:t>−</m:t>
                      </m:r>
                      <m:r>
                        <a:rPr lang="en-US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42</m:t>
                      </m:r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rgbClr val="EC79E6"/>
                          </a:solidFill>
                          <a:latin typeface="Cambria Math" charset="0"/>
                        </a:rPr>
                        <m:t>5⋅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EC79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EC79E6"/>
                              </a:solidFill>
                              <a:latin typeface="Cambria Math" charset="0"/>
                            </a:rPr>
                            <m:t>−2⋅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EC79E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7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5⋅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−3⋅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>
                          <a:solidFill>
                            <a:srgbClr val="E2171D"/>
                          </a:solidFill>
                          <a:latin typeface="Cambria Math" charset="0"/>
                        </a:rPr>
                        <m:t>=5</m:t>
                      </m:r>
                      <m:r>
                        <a:rPr lang="en-US" i="1">
                          <a:solidFill>
                            <a:srgbClr val="E2171D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solidFill>
                            <a:srgbClr val="E2171D"/>
                          </a:solidFill>
                          <a:latin typeface="Cambria Math" charset="0"/>
                        </a:rPr>
                        <m:t>+7⋅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E2171D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solidFill>
                            <a:srgbClr val="E2171D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□</m:t>
                      </m:r>
                    </m:oMath>
                  </m:oMathPara>
                </a14:m>
                <a:endParaRPr lang="en-US" dirty="0">
                  <a:solidFill>
                    <a:srgbClr val="E2171D"/>
                  </a:solidFill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6130"/>
                <a:ext cx="10515600" cy="4351338"/>
              </a:xfrm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4128539" y="3069201"/>
            <a:ext cx="625642" cy="5790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915" y="6277129"/>
            <a:ext cx="1118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Since we need factors of </a:t>
            </a:r>
            <a:r>
              <a:rPr lang="en-US" b="1" i="1" dirty="0">
                <a:solidFill>
                  <a:srgbClr val="EC79E6"/>
                </a:solidFill>
              </a:rPr>
              <a:t>5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 in our result, we </a:t>
            </a:r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force them to appear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 and our lives automatically become easier!</a:t>
            </a:r>
          </a:p>
        </p:txBody>
      </p:sp>
    </p:spTree>
    <p:extLst>
      <p:ext uri="{BB962C8B-B14F-4D97-AF65-F5344CB8AC3E}">
        <p14:creationId xmlns:p14="http://schemas.microsoft.com/office/powerpoint/2010/main" val="3992837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sequence problem 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defined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5,                             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16,                           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7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=3⋅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+2⋅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7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Existence</a:t>
            </a:r>
            <a:r>
              <a:rPr lang="en-US" dirty="0"/>
              <a:t> part of UFT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the statement of UFT: For any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/>
                  <a:t>, there exist </a:t>
                </a:r>
                <a:r>
                  <a:rPr lang="en-US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1" i="0" smtClean="0">
                        <a:latin typeface="Cambria Math" charset="0"/>
                      </a:rPr>
                      <m:t>𝐏</m:t>
                    </m:r>
                    <m:r>
                      <a:rPr lang="en-US" b="1" i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will prove the </a:t>
                </a:r>
                <a:r>
                  <a:rPr lang="en-US" dirty="0">
                    <a:solidFill>
                      <a:srgbClr val="FF0000"/>
                    </a:solidFill>
                  </a:rPr>
                  <a:t>existence </a:t>
                </a:r>
                <a:r>
                  <a:rPr lang="en-US" dirty="0"/>
                  <a:t>part, </a:t>
                </a:r>
                <a:r>
                  <a:rPr lang="en-US" dirty="0" err="1"/>
                  <a:t>i.e</a:t>
                </a:r>
                <a:r>
                  <a:rPr lang="en-US" dirty="0"/>
                  <a:t>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≥2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(∃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∈</m:t>
                      </m:r>
                      <m:r>
                        <a:rPr lang="en-US" b="1">
                          <a:latin typeface="Cambria Math" charset="0"/>
                        </a:rPr>
                        <m:t>𝐏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)[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48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Existence</a:t>
            </a:r>
            <a:r>
              <a:rPr lang="en-US" dirty="0"/>
              <a:t> part of UFT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the statement of UFT: For any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/>
                  <a:t>, there exist </a:t>
                </a:r>
                <a:r>
                  <a:rPr lang="en-US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1" i="0" smtClean="0">
                        <a:latin typeface="Cambria Math" charset="0"/>
                      </a:rPr>
                      <m:t>𝐏</m:t>
                    </m:r>
                    <m:r>
                      <a:rPr lang="en-US" b="1" i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will prove the </a:t>
                </a:r>
                <a:r>
                  <a:rPr lang="en-US" dirty="0">
                    <a:solidFill>
                      <a:srgbClr val="FF0000"/>
                    </a:solidFill>
                  </a:rPr>
                  <a:t>existence </a:t>
                </a:r>
                <a:r>
                  <a:rPr lang="en-US" dirty="0"/>
                  <a:t>part, </a:t>
                </a:r>
                <a:r>
                  <a:rPr lang="en-US" dirty="0" err="1"/>
                  <a:t>i.e</a:t>
                </a:r>
                <a:r>
                  <a:rPr lang="en-US" dirty="0"/>
                  <a:t>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≥2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(∃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1">
                          <a:solidFill>
                            <a:srgbClr val="0070C0"/>
                          </a:solidFill>
                          <a:latin typeface="Cambria Math" charset="0"/>
                        </a:rPr>
                        <m:t>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)[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6082" r="-483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A0953B3-0313-B249-8D1E-B3AD786D544B}"/>
              </a:ext>
            </a:extLst>
          </p:cNvPr>
          <p:cNvSpPr txBox="1"/>
          <p:nvPr/>
        </p:nvSpPr>
        <p:spPr>
          <a:xfrm>
            <a:off x="2872292" y="5665569"/>
            <a:ext cx="478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it’s an </a:t>
            </a:r>
            <a:r>
              <a:rPr lang="en-US" dirty="0">
                <a:solidFill>
                  <a:srgbClr val="0070C0"/>
                </a:solidFill>
              </a:rPr>
              <a:t>existential question</a:t>
            </a:r>
            <a:r>
              <a:rPr lang="en-US" dirty="0"/>
              <a:t>, the affirmative of which we will prove </a:t>
            </a:r>
            <a:r>
              <a:rPr lang="en-US" b="1" i="1" dirty="0"/>
              <a:t>constructively</a:t>
            </a:r>
            <a:r>
              <a:rPr lang="en-US" dirty="0"/>
              <a:t>, via induction!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60873-767D-5845-ABE8-A7D4188FC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32" y="5821194"/>
            <a:ext cx="1216660" cy="10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53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IB: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2=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[2=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400" i="1" dirty="0"/>
                  <a:t>. </a:t>
                </a:r>
                <a:r>
                  <a:rPr lang="en-US" sz="2400" dirty="0"/>
                  <a:t>Done.</a:t>
                </a:r>
              </a:p>
              <a:p>
                <a:r>
                  <a:rPr lang="en-US" sz="2400" dirty="0"/>
                  <a:t>I.H: 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400" dirty="0"/>
                  <a:t>. Then,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assume </a:t>
                </a:r>
                <a:r>
                  <a:rPr lang="en-US" sz="2400" dirty="0"/>
                  <a:t>that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2, 3, …,</m:t>
                            </m:r>
                            <m:r>
                              <a:rPr lang="en-US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∈</m:t>
                        </m:r>
                        <m:r>
                          <a:rPr lang="en-US" sz="2000" b="1">
                            <a:latin typeface="Cambria Math" charset="0"/>
                          </a:rPr>
                          <m:t>𝐏</m:t>
                        </m:r>
                        <m:r>
                          <a:rPr lang="en-US" sz="2000" b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I.S: We will now prove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i.e</a:t>
                </a:r>
                <a:r>
                  <a:rPr lang="en-US" sz="2400" dirty="0"/>
                  <a:t>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1">
                              <a:latin typeface="Cambria Math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p>
                              </m:sSup>
                            </m:sup>
                          </m:sSub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62" b="-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97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IB: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2=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[2=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400" i="1" dirty="0"/>
                  <a:t>. </a:t>
                </a:r>
                <a:r>
                  <a:rPr lang="en-US" sz="2400" dirty="0"/>
                  <a:t>Done.</a:t>
                </a:r>
              </a:p>
              <a:p>
                <a:r>
                  <a:rPr lang="en-US" sz="2400" dirty="0"/>
                  <a:t>I.H: Suppose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sz="2400" dirty="0"/>
                  <a:t>. Then,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assume </a:t>
                </a:r>
                <a:r>
                  <a:rPr lang="en-US" sz="2400" dirty="0"/>
                  <a:t>that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2, 3, …,</m:t>
                            </m:r>
                            <m: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∈</m:t>
                        </m:r>
                        <m:r>
                          <a:rPr lang="en-US" sz="2000" b="1">
                            <a:latin typeface="Cambria Math" charset="0"/>
                          </a:rPr>
                          <m:t>𝐏</m:t>
                        </m:r>
                        <m:r>
                          <a:rPr lang="en-US" sz="2000" b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I.S: We will now prove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i.e</a:t>
                </a:r>
                <a:r>
                  <a:rPr lang="en-US" sz="2400" dirty="0"/>
                  <a:t>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1">
                              <a:latin typeface="Cambria Math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+1=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p>
                              </m:sSup>
                            </m:sup>
                          </m:sSub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/>
                  <a:t>Case #1: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+1∈</m:t>
                    </m:r>
                    <m:r>
                      <a:rPr lang="en-US" sz="2400" b="1">
                        <a:latin typeface="Cambria Math" charset="0"/>
                      </a:rPr>
                      <m:t>𝐏</m:t>
                    </m:r>
                  </m:oMath>
                </a14:m>
                <a:r>
                  <a:rPr lang="en-US" sz="2400" dirty="0"/>
                  <a:t>. Then,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+1, 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. Done.</a:t>
                </a:r>
              </a:p>
              <a:p>
                <a:r>
                  <a:rPr lang="en-US" sz="2400" dirty="0"/>
                  <a:t>Case #2: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</a:rPr>
                      <m:t>+1∉</m:t>
                    </m:r>
                    <m:r>
                      <a:rPr lang="en-US" sz="2400" b="1">
                        <a:latin typeface="Cambria Math" charset="0"/>
                      </a:rPr>
                      <m:t>𝐏</m:t>
                    </m:r>
                  </m:oMath>
                </a14:m>
                <a:r>
                  <a:rPr lang="en-US" sz="2400" dirty="0"/>
                  <a:t>. Then,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∈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2, 3, 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62" b="-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793126" y="5665569"/>
            <a:ext cx="264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Inductive step contd. in next slide for readability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49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Case #2: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+1∉</m:t>
                    </m:r>
                    <m:r>
                      <a:rPr lang="en-US" b="1">
                        <a:latin typeface="Cambria Math" charset="0"/>
                      </a:rPr>
                      <m:t>𝐏</m:t>
                    </m:r>
                  </m:oMath>
                </a14:m>
                <a:r>
                  <a:rPr lang="en-US" dirty="0"/>
                  <a:t>. Then,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∈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2, 3, 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+1=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731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Case #2: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+1∉</m:t>
                    </m:r>
                    <m:r>
                      <a:rPr lang="en-US" b="1">
                        <a:latin typeface="Cambria Math" charset="0"/>
                      </a:rPr>
                      <m:t>𝐏</m:t>
                    </m:r>
                  </m:oMath>
                </a14:m>
                <a:r>
                  <a:rPr lang="en-US" dirty="0"/>
                  <a:t>. Then,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∈</m:t>
                        </m:r>
                        <m:r>
                          <m:rPr>
                            <m:lit/>
                          </m:r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2, 3, …,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+1=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By the </a:t>
                </a:r>
                <a:r>
                  <a:rPr lang="en-US" dirty="0">
                    <a:solidFill>
                      <a:srgbClr val="FF0000"/>
                    </a:solidFill>
                  </a:rPr>
                  <a:t>Inductive Hypothesis,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𝐏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and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∃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∈</m:t>
                        </m:r>
                        <m:r>
                          <a:rPr lang="en-US" b="1">
                            <a:latin typeface="Cambria Math" charset="0"/>
                          </a:rPr>
                          <m:t>𝐏</m:t>
                        </m:r>
                        <m:r>
                          <a:rPr lang="en-US" b="1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b="1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charset="0"/>
                          </a:rPr>
                          <m:t>𝑖</m:t>
                        </m:r>
                        <m:r>
                          <a:rPr lang="en-US" b="0" i="1"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p>
                            </m:sSup>
                          </m:sup>
                        </m:sSubSup>
                      </m:e>
                    </m:nary>
                    <m:r>
                      <a:rPr lang="en-US" b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344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dirty="0"/>
                  <a:t>Case #2: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+1∉</m:t>
                    </m:r>
                    <m:r>
                      <a:rPr lang="en-US" sz="2200" b="1">
                        <a:latin typeface="Cambria Math" charset="0"/>
                      </a:rPr>
                      <m:t>𝐏</m:t>
                    </m:r>
                  </m:oMath>
                </a14:m>
                <a:r>
                  <a:rPr lang="en-US" sz="2200" dirty="0"/>
                  <a:t>. Then,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∈</m:t>
                        </m:r>
                        <m:r>
                          <m:rPr>
                            <m:lit/>
                          </m:r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2, 3, …,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</m:d>
                    <m:r>
                      <a:rPr lang="en-US" sz="2200" i="1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200" i="1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+1=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By the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Inductive Hypothesis,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𝐏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sz="2200" dirty="0"/>
                  <a:t>and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∃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∈</m:t>
                        </m:r>
                        <m:r>
                          <a:rPr lang="en-US" sz="2400" b="1">
                            <a:latin typeface="Cambria Math" charset="0"/>
                          </a:rPr>
                          <m:t>𝐏</m:t>
                        </m:r>
                        <m:r>
                          <a:rPr lang="en-US" sz="2400" b="1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1" i="1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sz="2400" b="1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p>
                            </m:sSup>
                          </m:sup>
                        </m:sSubSup>
                      </m:e>
                    </m:nary>
                    <m:r>
                      <a:rPr lang="en-US" sz="2400" b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200" dirty="0"/>
                  <a:t>Therefore, </a:t>
                </a:r>
                <a:endParaRPr lang="en-US" sz="2200" i="1" dirty="0">
                  <a:solidFill>
                    <a:schemeClr val="accent5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sz="2200" i="1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+1=</m:t>
                      </m:r>
                      <m:nary>
                        <m:naryPr>
                          <m:chr m:val="∏"/>
                          <m:ctrlPr>
                            <a:rPr lang="is-I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max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⁡{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}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sup>
                              </m:sSup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</a:p>
              <a:p>
                <a:pPr marL="0" indent="0">
                  <a:buNone/>
                </a:pPr>
                <a:r>
                  <a:rPr lang="en-US" sz="2200" dirty="0"/>
                  <a:t>which is a unique product of prime powers. Done. </a:t>
                </a:r>
              </a:p>
              <a:p>
                <a:pPr marL="0" indent="0">
                  <a:buNone/>
                </a:pP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047" b="-2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1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Recall case #2: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charset="0"/>
                      </a:rPr>
                      <m:t>+1∉</m:t>
                    </m:r>
                    <m:r>
                      <a:rPr lang="en-US" sz="2400" b="1">
                        <a:latin typeface="Cambria Math" charset="0"/>
                      </a:rPr>
                      <m:t>𝐏</m:t>
                    </m:r>
                  </m:oMath>
                </a14:m>
                <a:r>
                  <a:rPr lang="en-US" sz="2400" dirty="0"/>
                  <a:t>. Then,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∈</m:t>
                        </m:r>
                        <m:r>
                          <m:rPr>
                            <m:lit/>
                          </m:r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2, 3, …,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e>
                    </m:d>
                    <m:r>
                      <a:rPr lang="en-US" sz="2400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+1=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accent5"/>
                  </a:solidFill>
                </a:endParaRPr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depends on falling back to the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assumed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4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ounded Rectangle 68"/>
          <p:cNvSpPr/>
          <p:nvPr/>
        </p:nvSpPr>
        <p:spPr>
          <a:xfrm>
            <a:off x="9600705" y="5642320"/>
            <a:ext cx="455908" cy="557837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10414192" y="5642320"/>
            <a:ext cx="537343" cy="557837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8738054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7973168" y="56345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02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In our proofs on recurrences,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dependent on stuff such as 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, …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It is possible (and common)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to depend on 					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Example: Case #2 of existence part of UPFT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depends on two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whose product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It must be the case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e>
                        </m:rad>
                      </m:e>
                    </m:d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724" t="-2924" r="-1327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335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Important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931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In our proofs on recurrences,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dependent on stuff such as 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, …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It is possible (and common)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to depend on 					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Example: Case #2 of existence part of UPFT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depends on two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whose product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It must be the case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e>
                        </m:rad>
                      </m:e>
                    </m:d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931"/>
                <a:ext cx="10515600" cy="4351338"/>
              </a:xfrm>
              <a:blipFill>
                <a:blip r:embed="rId3"/>
                <a:stretch>
                  <a:fillRect l="-724" t="-2326" r="-1327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4B34E72-001A-CF4A-9F62-8CEEA3CB76A3}"/>
              </a:ext>
            </a:extLst>
          </p:cNvPr>
          <p:cNvSpPr/>
          <p:nvPr/>
        </p:nvSpPr>
        <p:spPr>
          <a:xfrm>
            <a:off x="1441837" y="5640741"/>
            <a:ext cx="620689" cy="6442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5F4C28E-1C39-AC4B-B3C1-A0CAC0FCDBA3}"/>
              </a:ext>
            </a:extLst>
          </p:cNvPr>
          <p:cNvSpPr/>
          <p:nvPr/>
        </p:nvSpPr>
        <p:spPr>
          <a:xfrm>
            <a:off x="2938442" y="5673649"/>
            <a:ext cx="601349" cy="6113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6A6D10-1C6B-7D43-8502-D0F19E572CE2}"/>
              </a:ext>
            </a:extLst>
          </p:cNvPr>
          <p:cNvSpPr/>
          <p:nvPr/>
        </p:nvSpPr>
        <p:spPr>
          <a:xfrm>
            <a:off x="3644881" y="5673649"/>
            <a:ext cx="660321" cy="6113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5E6A904-4014-2B4A-B188-3E848568F46E}"/>
                  </a:ext>
                </a:extLst>
              </p:cNvPr>
              <p:cNvSpPr/>
              <p:nvPr/>
            </p:nvSpPr>
            <p:spPr>
              <a:xfrm>
                <a:off x="4454786" y="5673628"/>
                <a:ext cx="622066" cy="61134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5E6A904-4014-2B4A-B188-3E848568F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86" y="5673628"/>
                <a:ext cx="622066" cy="6113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09C198-58E9-9243-B55A-981610E2CCCE}"/>
              </a:ext>
            </a:extLst>
          </p:cNvPr>
          <p:cNvSpPr/>
          <p:nvPr/>
        </p:nvSpPr>
        <p:spPr>
          <a:xfrm>
            <a:off x="5220196" y="5701828"/>
            <a:ext cx="592743" cy="5529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503C3F1-0012-5F41-9328-0D69646CCF34}"/>
                  </a:ext>
                </a:extLst>
              </p:cNvPr>
              <p:cNvSpPr/>
              <p:nvPr/>
            </p:nvSpPr>
            <p:spPr>
              <a:xfrm>
                <a:off x="7340240" y="5748048"/>
                <a:ext cx="951989" cy="5369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503C3F1-0012-5F41-9328-0D69646CC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240" y="5748048"/>
                <a:ext cx="951989" cy="5369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0378FCE-2CE0-5042-999D-C57641991F4B}"/>
              </a:ext>
            </a:extLst>
          </p:cNvPr>
          <p:cNvSpPr/>
          <p:nvPr/>
        </p:nvSpPr>
        <p:spPr>
          <a:xfrm>
            <a:off x="2210761" y="5661123"/>
            <a:ext cx="567141" cy="6238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411461-E7A3-914E-9935-BC7CB1F0BB47}"/>
                  </a:ext>
                </a:extLst>
              </p:cNvPr>
              <p:cNvSpPr/>
              <p:nvPr/>
            </p:nvSpPr>
            <p:spPr>
              <a:xfrm>
                <a:off x="9994933" y="5748048"/>
                <a:ext cx="824077" cy="563852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411461-E7A3-914E-9935-BC7CB1F0B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933" y="5748048"/>
                <a:ext cx="824077" cy="56385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F482FC3-E292-D349-A0DF-C50C4ABB1CE9}"/>
                  </a:ext>
                </a:extLst>
              </p:cNvPr>
              <p:cNvSpPr/>
              <p:nvPr/>
            </p:nvSpPr>
            <p:spPr>
              <a:xfrm>
                <a:off x="5980592" y="5712382"/>
                <a:ext cx="536566" cy="57259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F482FC3-E292-D349-A0DF-C50C4ABB1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592" y="5712382"/>
                <a:ext cx="536566" cy="57259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532C6A-A03D-9F42-ADE6-38AC9EE2ADEC}"/>
              </a:ext>
            </a:extLst>
          </p:cNvPr>
          <p:cNvSpPr/>
          <p:nvPr/>
        </p:nvSpPr>
        <p:spPr>
          <a:xfrm>
            <a:off x="6700745" y="5722936"/>
            <a:ext cx="526772" cy="5620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5E8BE6-D928-3644-948E-54ADFD06D628}"/>
              </a:ext>
            </a:extLst>
          </p:cNvPr>
          <p:cNvSpPr/>
          <p:nvPr/>
        </p:nvSpPr>
        <p:spPr>
          <a:xfrm>
            <a:off x="8520060" y="5749860"/>
            <a:ext cx="526772" cy="5620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2294BCE-CE1A-9F47-8987-AF06AF571DDB}"/>
                  </a:ext>
                </a:extLst>
              </p:cNvPr>
              <p:cNvSpPr/>
              <p:nvPr/>
            </p:nvSpPr>
            <p:spPr>
              <a:xfrm>
                <a:off x="9228563" y="5739306"/>
                <a:ext cx="536566" cy="57259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2294BCE-CE1A-9F47-8987-AF06AF571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563" y="5739306"/>
                <a:ext cx="536566" cy="57259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ored Data 25">
            <a:extLst>
              <a:ext uri="{FF2B5EF4-FFF2-40B4-BE49-F238E27FC236}">
                <a16:creationId xmlns:a16="http://schemas.microsoft.com/office/drawing/2014/main" id="{005C77FA-E6DD-1C47-A11E-D9E82688FB08}"/>
              </a:ext>
            </a:extLst>
          </p:cNvPr>
          <p:cNvSpPr/>
          <p:nvPr/>
        </p:nvSpPr>
        <p:spPr>
          <a:xfrm rot="16200000">
            <a:off x="5495092" y="2336440"/>
            <a:ext cx="309637" cy="8416146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9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ored Data 5"/>
          <p:cNvSpPr/>
          <p:nvPr/>
        </p:nvSpPr>
        <p:spPr>
          <a:xfrm rot="16200000">
            <a:off x="5525870" y="4561594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ounded Rectangle 67"/>
          <p:cNvSpPr/>
          <p:nvPr/>
        </p:nvSpPr>
        <p:spPr>
          <a:xfrm>
            <a:off x="9600705" y="5642320"/>
            <a:ext cx="455908" cy="557837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10414192" y="5642320"/>
            <a:ext cx="537343" cy="557837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8738054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7973168" y="56345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9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tored Data 31"/>
          <p:cNvSpPr/>
          <p:nvPr/>
        </p:nvSpPr>
        <p:spPr>
          <a:xfrm rot="16200000">
            <a:off x="5525870" y="4561594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ored Data 35"/>
          <p:cNvSpPr/>
          <p:nvPr/>
        </p:nvSpPr>
        <p:spPr>
          <a:xfrm rot="16200000">
            <a:off x="6347647" y="3926623"/>
            <a:ext cx="457197" cy="5235433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ounded Rectangle 75"/>
              <p:cNvSpPr/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ounded 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ounded Rectangle 79"/>
              <p:cNvSpPr/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ounded 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ounded Rectangle 80"/>
              <p:cNvSpPr/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81" name="Rounded 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ounded Rectangle 81"/>
              <p:cNvSpPr/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82" name="Rounded 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1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Strong Induction: The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goal is the same: We want to prove a statement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principle has, once again, two presuppositions. </a:t>
                </a:r>
                <a:r>
                  <a:rPr lang="en-US" b="1" i="1" dirty="0"/>
                  <a:t>If: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 …,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true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endParaRPr lang="en-US" i="1" dirty="0">
                  <a:solidFill>
                    <a:srgbClr val="00B050"/>
                  </a:solidFill>
                  <a:latin typeface="Cambria Math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∧…∧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tored Data 31"/>
          <p:cNvSpPr/>
          <p:nvPr/>
        </p:nvSpPr>
        <p:spPr>
          <a:xfrm rot="16200000">
            <a:off x="5525870" y="4561594"/>
            <a:ext cx="665540" cy="3927273"/>
          </a:xfrm>
          <a:prstGeom prst="flowChartOnlineStorag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ored Data 35"/>
          <p:cNvSpPr/>
          <p:nvPr/>
        </p:nvSpPr>
        <p:spPr>
          <a:xfrm rot="16200000">
            <a:off x="6347647" y="3926623"/>
            <a:ext cx="457197" cy="5235433"/>
          </a:xfrm>
          <a:prstGeom prst="flowChartOnlineStorage">
            <a:avLst/>
          </a:prstGeom>
          <a:pattFill prst="lgGrid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B050"/>
            </a:solidFill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77110" y="3146401"/>
            <a:ext cx="984383" cy="435935"/>
          </a:xfrm>
          <a:prstGeom prst="ellipse">
            <a:avLst/>
          </a:prstGeom>
          <a:noFill/>
          <a:ln w="19050">
            <a:solidFill>
              <a:srgbClr val="E2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38200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618282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398364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178445" y="5650020"/>
            <a:ext cx="50677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948016" y="5657716"/>
            <a:ext cx="455908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738609" y="5650020"/>
            <a:ext cx="512165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518692" y="5650020"/>
            <a:ext cx="525156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322238" y="5650019"/>
            <a:ext cx="501827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200255" y="5634522"/>
            <a:ext cx="513100" cy="542441"/>
          </a:xfrm>
          <a:prstGeom prst="roundRect">
            <a:avLst/>
          </a:prstGeom>
          <a:gradFill>
            <a:gsLst>
              <a:gs pos="0">
                <a:srgbClr val="56C064"/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16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92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32" y="5782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843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3" y="5767242"/>
                <a:ext cx="455908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435" y="5759595"/>
                <a:ext cx="455908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33" y="5759594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82" y="5774981"/>
                <a:ext cx="663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ounded Rectangle 75"/>
              <p:cNvSpPr/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+2</a:t>
                </a:r>
              </a:p>
            </p:txBody>
          </p:sp>
        </mc:Choice>
        <mc:Fallback xmlns="">
          <p:sp>
            <p:nvSpPr>
              <p:cNvPr id="76" name="Rounded 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264" y="5642320"/>
                <a:ext cx="637272" cy="55783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54" y="5619011"/>
                <a:ext cx="455908" cy="54244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/>
          <p:cNvSpPr/>
          <p:nvPr/>
        </p:nvSpPr>
        <p:spPr>
          <a:xfrm>
            <a:off x="11100391" y="5857169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1327222" y="5860707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1543418" y="5853615"/>
            <a:ext cx="91440" cy="914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ounded Rectangle 80"/>
              <p:cNvSpPr/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solidFill>
                <a:srgbClr val="00B05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ounded 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168" y="5634520"/>
                <a:ext cx="455908" cy="542441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/>
          <p:cNvSpPr/>
          <p:nvPr/>
        </p:nvSpPr>
        <p:spPr>
          <a:xfrm>
            <a:off x="6948061" y="5570815"/>
            <a:ext cx="978872" cy="689832"/>
          </a:xfrm>
          <a:prstGeom prst="ellipse">
            <a:avLst/>
          </a:prstGeom>
          <a:noFill/>
          <a:ln w="19050">
            <a:solidFill>
              <a:srgbClr val="E2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ounded Rectangle 83"/>
              <p:cNvSpPr/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solidFill>
                <a:srgbClr val="FFC000">
                  <a:alpha val="4313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+1</a:t>
                </a:r>
              </a:p>
            </p:txBody>
          </p:sp>
        </mc:Choice>
        <mc:Fallback xmlns="">
          <p:sp>
            <p:nvSpPr>
              <p:cNvPr id="84" name="Rounded 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822" y="5642320"/>
                <a:ext cx="625823" cy="55783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7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5139</Words>
  <Application>Microsoft Office PowerPoint</Application>
  <PresentationFormat>Widescreen</PresentationFormat>
  <Paragraphs>860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Cambria Math</vt:lpstr>
      <vt:lpstr>Calibri Light</vt:lpstr>
      <vt:lpstr>Arial</vt:lpstr>
      <vt:lpstr>Calibri</vt:lpstr>
      <vt:lpstr>Office Theme</vt:lpstr>
      <vt:lpstr>Strong Induction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Strong Induction: The principle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Utility of strong induction</vt:lpstr>
      <vt:lpstr>Utility of strong induction</vt:lpstr>
      <vt:lpstr>A first example</vt:lpstr>
      <vt:lpstr>A first example</vt:lpstr>
      <vt:lpstr>A first example</vt:lpstr>
      <vt:lpstr>Inductive base</vt:lpstr>
      <vt:lpstr>Inductive base</vt:lpstr>
      <vt:lpstr>Inductive Hypothesis</vt:lpstr>
      <vt:lpstr>Inductive Hypothesis</vt:lpstr>
      <vt:lpstr>Inductive Step</vt:lpstr>
      <vt:lpstr>Inductive Step</vt:lpstr>
      <vt:lpstr>Inductive Step</vt:lpstr>
      <vt:lpstr>Inductive Step</vt:lpstr>
      <vt:lpstr>Here’s another</vt:lpstr>
      <vt:lpstr>Inductive base</vt:lpstr>
      <vt:lpstr>Inductive hypothesis</vt:lpstr>
      <vt:lpstr>Inductive Step</vt:lpstr>
      <vt:lpstr>Inductive Step</vt:lpstr>
      <vt:lpstr>Inductive Step</vt:lpstr>
      <vt:lpstr>A sequence problem for you!</vt:lpstr>
      <vt:lpstr>Existence part of UFT</vt:lpstr>
      <vt:lpstr>Existence part of UFT</vt:lpstr>
      <vt:lpstr>Proof</vt:lpstr>
      <vt:lpstr>Proof</vt:lpstr>
      <vt:lpstr>Inductive step (contd.)</vt:lpstr>
      <vt:lpstr>Inductive step (contd.)</vt:lpstr>
      <vt:lpstr>Inductive step (contd.)</vt:lpstr>
      <vt:lpstr>Important note</vt:lpstr>
      <vt:lpstr>Important note</vt:lpstr>
      <vt:lpstr>Important 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 Induction</dc:title>
  <dc:creator>Jason Filippou</dc:creator>
  <cp:lastModifiedBy>Jason Filippou</cp:lastModifiedBy>
  <cp:revision>122</cp:revision>
  <cp:lastPrinted>2017-02-24T17:49:51Z</cp:lastPrinted>
  <dcterms:created xsi:type="dcterms:W3CDTF">2016-10-24T07:39:29Z</dcterms:created>
  <dcterms:modified xsi:type="dcterms:W3CDTF">2021-04-27T19:39:58Z</dcterms:modified>
</cp:coreProperties>
</file>